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1"/>
    <p:sldMasterId id="2147483776" r:id="rId2"/>
  </p:sldMasterIdLst>
  <p:sldIdLst>
    <p:sldId id="256" r:id="rId3"/>
    <p:sldId id="257" r:id="rId4"/>
    <p:sldId id="258" r:id="rId5"/>
    <p:sldId id="282" r:id="rId6"/>
    <p:sldId id="264" r:id="rId7"/>
    <p:sldId id="259" r:id="rId8"/>
    <p:sldId id="284" r:id="rId9"/>
    <p:sldId id="265" r:id="rId10"/>
    <p:sldId id="266" r:id="rId11"/>
    <p:sldId id="267" r:id="rId12"/>
    <p:sldId id="268" r:id="rId13"/>
    <p:sldId id="269" r:id="rId14"/>
    <p:sldId id="285" r:id="rId15"/>
    <p:sldId id="270" r:id="rId16"/>
    <p:sldId id="271" r:id="rId17"/>
    <p:sldId id="272" r:id="rId18"/>
    <p:sldId id="273" r:id="rId19"/>
    <p:sldId id="274" r:id="rId20"/>
    <p:sldId id="275" r:id="rId21"/>
    <p:sldId id="277" r:id="rId22"/>
    <p:sldId id="276" r:id="rId23"/>
    <p:sldId id="278" r:id="rId24"/>
    <p:sldId id="283" r:id="rId25"/>
    <p:sldId id="280" r:id="rId26"/>
    <p:sldId id="281" r:id="rId2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PubMed: items with 'resilience' in abstract and/or title since 2000</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Column1</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Sheet1!$B$2:$B$24</c:f>
              <c:numCache>
                <c:formatCode>General</c:formatCode>
                <c:ptCount val="23"/>
                <c:pt idx="0">
                  <c:v>101</c:v>
                </c:pt>
                <c:pt idx="1">
                  <c:v>123</c:v>
                </c:pt>
                <c:pt idx="2">
                  <c:v>147</c:v>
                </c:pt>
                <c:pt idx="3">
                  <c:v>186</c:v>
                </c:pt>
                <c:pt idx="4">
                  <c:v>223</c:v>
                </c:pt>
                <c:pt idx="5">
                  <c:v>265</c:v>
                </c:pt>
                <c:pt idx="6">
                  <c:v>342</c:v>
                </c:pt>
                <c:pt idx="7">
                  <c:v>388</c:v>
                </c:pt>
                <c:pt idx="8">
                  <c:v>534</c:v>
                </c:pt>
                <c:pt idx="9">
                  <c:v>580</c:v>
                </c:pt>
                <c:pt idx="10">
                  <c:v>743</c:v>
                </c:pt>
                <c:pt idx="11">
                  <c:v>934</c:v>
                </c:pt>
                <c:pt idx="12">
                  <c:v>1445</c:v>
                </c:pt>
                <c:pt idx="13">
                  <c:v>1510</c:v>
                </c:pt>
                <c:pt idx="14">
                  <c:v>1847</c:v>
                </c:pt>
                <c:pt idx="15">
                  <c:v>2308</c:v>
                </c:pt>
                <c:pt idx="16">
                  <c:v>2775</c:v>
                </c:pt>
                <c:pt idx="17">
                  <c:v>3012</c:v>
                </c:pt>
                <c:pt idx="18">
                  <c:v>3683</c:v>
                </c:pt>
                <c:pt idx="19">
                  <c:v>4226</c:v>
                </c:pt>
                <c:pt idx="20">
                  <c:v>5885</c:v>
                </c:pt>
                <c:pt idx="21">
                  <c:v>8138</c:v>
                </c:pt>
                <c:pt idx="22">
                  <c:v>8902</c:v>
                </c:pt>
              </c:numCache>
            </c:numRef>
          </c:val>
          <c:smooth val="0"/>
          <c:extLst>
            <c:ext xmlns:c16="http://schemas.microsoft.com/office/drawing/2014/chart" uri="{C3380CC4-5D6E-409C-BE32-E72D297353CC}">
              <c16:uniqueId val="{00000000-602C-42D2-B1A8-A8ECEA6E19ED}"/>
            </c:ext>
          </c:extLst>
        </c:ser>
        <c:ser>
          <c:idx val="1"/>
          <c:order val="1"/>
          <c:tx>
            <c:strRef>
              <c:f>Sheet1!$C$1</c:f>
              <c:strCache>
                <c:ptCount val="1"/>
                <c:pt idx="0">
                  <c:v>Column3</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Sheet1!$C$2:$C$24</c:f>
              <c:numCache>
                <c:formatCode>General</c:formatCode>
                <c:ptCount val="23"/>
              </c:numCache>
            </c:numRef>
          </c:val>
          <c:smooth val="0"/>
          <c:extLst>
            <c:ext xmlns:c16="http://schemas.microsoft.com/office/drawing/2014/chart" uri="{C3380CC4-5D6E-409C-BE32-E72D297353CC}">
              <c16:uniqueId val="{00000001-602C-42D2-B1A8-A8ECEA6E19ED}"/>
            </c:ext>
          </c:extLst>
        </c:ser>
        <c:ser>
          <c:idx val="2"/>
          <c:order val="2"/>
          <c:tx>
            <c:strRef>
              <c:f>Sheet1!$D$1</c:f>
              <c:strCache>
                <c:ptCount val="1"/>
                <c:pt idx="0">
                  <c:v>Column2</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Sheet1!$D$2:$D$24</c:f>
              <c:numCache>
                <c:formatCode>General</c:formatCode>
                <c:ptCount val="23"/>
              </c:numCache>
            </c:numRef>
          </c:val>
          <c:smooth val="0"/>
          <c:extLst>
            <c:ext xmlns:c16="http://schemas.microsoft.com/office/drawing/2014/chart" uri="{C3380CC4-5D6E-409C-BE32-E72D297353CC}">
              <c16:uniqueId val="{00000002-602C-42D2-B1A8-A8ECEA6E19ED}"/>
            </c:ext>
          </c:extLst>
        </c:ser>
        <c:dLbls>
          <c:dLblPos val="ctr"/>
          <c:showLegendKey val="0"/>
          <c:showVal val="1"/>
          <c:showCatName val="0"/>
          <c:showSerName val="0"/>
          <c:showPercent val="0"/>
          <c:showBubbleSize val="0"/>
        </c:dLbls>
        <c:marker val="1"/>
        <c:smooth val="0"/>
        <c:axId val="1593324095"/>
        <c:axId val="1593325343"/>
      </c:lineChart>
      <c:catAx>
        <c:axId val="1593324095"/>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593325343"/>
        <c:crosses val="autoZero"/>
        <c:auto val="1"/>
        <c:lblAlgn val="ctr"/>
        <c:lblOffset val="100"/>
        <c:noMultiLvlLbl val="0"/>
      </c:catAx>
      <c:valAx>
        <c:axId val="1593325343"/>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593324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pPr algn="r"/>
            <a:fld id="{A37D6D71-8B28-4ED6-B932-04B197003D23}" type="datetimeFigureOut">
              <a:rPr lang="en-US" smtClean="0"/>
              <a:pPr algn="r"/>
              <a:t>3/6/2023</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6167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92877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41321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813B-C0E2-2F1D-2F2A-21BB01AD9C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067D70-7B32-1776-27A6-89960A2B0D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7D0E9D-366D-CD50-3843-96D97001E0FC}"/>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5" name="Footer Placeholder 4">
            <a:extLst>
              <a:ext uri="{FF2B5EF4-FFF2-40B4-BE49-F238E27FC236}">
                <a16:creationId xmlns:a16="http://schemas.microsoft.com/office/drawing/2014/main" id="{95C1DD1E-C9AB-0DB1-D3CB-91D7D15DC8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A7274-F0A3-A37A-C928-FA950923FCE7}"/>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4142386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8C93-84FC-EE77-C26A-9DE834F879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F93601-A59D-1475-C42A-3D874F9F2F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CDAA91-08C0-13C2-0C6F-1080671BED73}"/>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5" name="Footer Placeholder 4">
            <a:extLst>
              <a:ext uri="{FF2B5EF4-FFF2-40B4-BE49-F238E27FC236}">
                <a16:creationId xmlns:a16="http://schemas.microsoft.com/office/drawing/2014/main" id="{306A0345-D7CF-CB8A-76F5-E90E90C8E1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83ECE-E84C-8732-699A-644CB157B325}"/>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4068034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C1E9D-55BC-D226-D70A-71A4874FE2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7FCE6FA-E72E-D278-19A9-2985AB06A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1F4D98-8A75-D758-1E8D-19E2B8D76813}"/>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5" name="Footer Placeholder 4">
            <a:extLst>
              <a:ext uri="{FF2B5EF4-FFF2-40B4-BE49-F238E27FC236}">
                <a16:creationId xmlns:a16="http://schemas.microsoft.com/office/drawing/2014/main" id="{C153CA20-D51D-0FDE-C33C-85D550FD50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42879-064C-2C0E-289B-0DFCC24580EF}"/>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405544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AF27D-4248-BEF1-C1F4-85FEAC87C2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6D79E4-7FF5-E741-1E09-A936DE0ED9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16A62A-96B0-F4F3-9035-F44B6BBE0C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5D0256-77F9-2E1B-ECB6-A4C0BCC27596}"/>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6" name="Footer Placeholder 5">
            <a:extLst>
              <a:ext uri="{FF2B5EF4-FFF2-40B4-BE49-F238E27FC236}">
                <a16:creationId xmlns:a16="http://schemas.microsoft.com/office/drawing/2014/main" id="{1F58A3CE-6108-572C-D6B6-08CEA7F4B7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55FB68-783F-92FA-F33B-E7A39167340F}"/>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3924520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92972-7FF0-AC85-026B-0512079A565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1BCCD6-FB1F-312C-5BA1-5827C190F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BE50FC-DED0-F09B-85FE-22496ABE17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D4526C-603E-A688-7FD7-460132352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C2DA71-EF1C-1DCC-C8CE-DE08BAD437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7E66F8-C810-46FE-0849-0E971F05EA2C}"/>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8" name="Footer Placeholder 7">
            <a:extLst>
              <a:ext uri="{FF2B5EF4-FFF2-40B4-BE49-F238E27FC236}">
                <a16:creationId xmlns:a16="http://schemas.microsoft.com/office/drawing/2014/main" id="{330A683D-4AC1-6C18-946C-077CFEAD94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8FAD32E-1180-D71B-F8E4-4EDEB941C769}"/>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2123180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13B5C-6D26-3487-CCC5-7FE914AC83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38E035-21F6-E68B-1788-58AC3868F835}"/>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4" name="Footer Placeholder 3">
            <a:extLst>
              <a:ext uri="{FF2B5EF4-FFF2-40B4-BE49-F238E27FC236}">
                <a16:creationId xmlns:a16="http://schemas.microsoft.com/office/drawing/2014/main" id="{46E1A05A-42B2-6E0A-211E-047CCDE11A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64C63E9-9137-6E16-1AEF-646E7A00A30E}"/>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960016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31BAF-3E7B-E618-6BBD-08433776F2D9}"/>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3" name="Footer Placeholder 2">
            <a:extLst>
              <a:ext uri="{FF2B5EF4-FFF2-40B4-BE49-F238E27FC236}">
                <a16:creationId xmlns:a16="http://schemas.microsoft.com/office/drawing/2014/main" id="{654D0B19-02F3-33E3-BCEF-EC7E50EBC8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4C9C510-F0A4-C06B-7EF2-8352C575C097}"/>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363969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17EAC-D0C5-C200-79A4-469F87FAD4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B82C94-1B60-B4CD-E50B-3471F8E22B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C61AF2-95E3-8FCA-6AF0-604C1C23B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D2BA3-4DA0-F199-F131-C35FF25BD82D}"/>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6" name="Footer Placeholder 5">
            <a:extLst>
              <a:ext uri="{FF2B5EF4-FFF2-40B4-BE49-F238E27FC236}">
                <a16:creationId xmlns:a16="http://schemas.microsoft.com/office/drawing/2014/main" id="{5D46DA6F-2FE9-171C-EF67-D87ADD5B58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1477CE-13C6-38BC-5423-A2BE1B4E9523}"/>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366757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083371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BEA68-8627-B833-762B-BD6A3A39FA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9BFFF3-51F1-6014-C182-FB4D9CE896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6F23941-3007-B410-B87C-0A6137B3B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9B4787-9058-8865-19D5-8182E9056203}"/>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6" name="Footer Placeholder 5">
            <a:extLst>
              <a:ext uri="{FF2B5EF4-FFF2-40B4-BE49-F238E27FC236}">
                <a16:creationId xmlns:a16="http://schemas.microsoft.com/office/drawing/2014/main" id="{6A135E05-9237-6E30-39AB-93CC89ABC6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E2621F-B89A-5D43-29FF-04027086C683}"/>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507269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7C8F-394C-4815-CF2E-A9C709D72BE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F6C3DE-04DC-B07C-756B-3BB72B405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0AD4C1-0ED8-2563-5DC2-B9CBB0E15F4D}"/>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5" name="Footer Placeholder 4">
            <a:extLst>
              <a:ext uri="{FF2B5EF4-FFF2-40B4-BE49-F238E27FC236}">
                <a16:creationId xmlns:a16="http://schemas.microsoft.com/office/drawing/2014/main" id="{2F51BD52-7FCE-F942-B90A-08FE97F629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1CDB3C-454F-15C4-D873-5FF8C128464F}"/>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1826853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6A9FF-4D80-6DBE-18F1-9FFEF857176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D78D82-7102-2992-DF6B-F1CD2C1D62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4F3941-A199-A8FA-B81B-2E810F6CF961}"/>
              </a:ext>
            </a:extLst>
          </p:cNvPr>
          <p:cNvSpPr>
            <a:spLocks noGrp="1"/>
          </p:cNvSpPr>
          <p:nvPr>
            <p:ph type="dt" sz="half" idx="10"/>
          </p:nvPr>
        </p:nvSpPr>
        <p:spPr/>
        <p:txBody>
          <a:bodyPr/>
          <a:lstStyle/>
          <a:p>
            <a:fld id="{C1096F1F-F059-41A0-9147-17B93B8FB70F}" type="datetimeFigureOut">
              <a:rPr lang="en-GB" smtClean="0"/>
              <a:t>06/03/2023</a:t>
            </a:fld>
            <a:endParaRPr lang="en-GB"/>
          </a:p>
        </p:txBody>
      </p:sp>
      <p:sp>
        <p:nvSpPr>
          <p:cNvPr id="5" name="Footer Placeholder 4">
            <a:extLst>
              <a:ext uri="{FF2B5EF4-FFF2-40B4-BE49-F238E27FC236}">
                <a16:creationId xmlns:a16="http://schemas.microsoft.com/office/drawing/2014/main" id="{4C73AE2B-6AFC-6344-C6D9-1195520AD9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A4CF8-EC93-79C2-55F8-5F9247F27B76}"/>
              </a:ext>
            </a:extLst>
          </p:cNvPr>
          <p:cNvSpPr>
            <a:spLocks noGrp="1"/>
          </p:cNvSpPr>
          <p:nvPr>
            <p:ph type="sldNum" sz="quarter" idx="12"/>
          </p:nvPr>
        </p:nvSpPr>
        <p:spPr/>
        <p:txBody>
          <a:bodyPr/>
          <a:lstStyle/>
          <a:p>
            <a:fld id="{0CB60580-D0E0-4B1F-8046-7888AB31FB11}" type="slidenum">
              <a:rPr lang="en-GB" smtClean="0"/>
              <a:t>‹#›</a:t>
            </a:fld>
            <a:endParaRPr lang="en-GB"/>
          </a:p>
        </p:txBody>
      </p:sp>
    </p:spTree>
    <p:extLst>
      <p:ext uri="{BB962C8B-B14F-4D97-AF65-F5344CB8AC3E}">
        <p14:creationId xmlns:p14="http://schemas.microsoft.com/office/powerpoint/2010/main" val="2160267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59872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8577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99367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72788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31177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3/6/2023</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22595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pPr algn="r"/>
            <a:fld id="{A37D6D71-8B28-4ED6-B932-04B197003D23}" type="datetimeFigureOut">
              <a:rPr lang="en-US" smtClean="0"/>
              <a:pPr algn="r"/>
              <a:t>3/6/2023</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effectLst>
                <a:outerShdw blurRad="50800" dist="38100" dir="2700000" algn="tl" rotWithShape="0">
                  <a:prstClr val="black">
                    <a:alpha val="43000"/>
                  </a:prstClr>
                </a:outerShdw>
              </a:effectLst>
            </a:endParaRP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53628314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pPr algn="r"/>
            <a:fld id="{A37D6D71-8B28-4ED6-B932-04B197003D23}" type="datetimeFigureOut">
              <a:rPr lang="en-US" smtClean="0"/>
              <a:pPr algn="r"/>
              <a:t>3/6/2023</a:t>
            </a:fld>
            <a:endParaRPr lang="en-US" spc="50"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spc="50"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196426340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E6930-F2CC-E184-8FB4-8DC52C684C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33F05C-F111-6E7B-B91D-016A6CBFB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5C5F76-A9CA-CFB6-761F-0ADED785FA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96F1F-F059-41A0-9147-17B93B8FB70F}" type="datetimeFigureOut">
              <a:rPr lang="en-GB" smtClean="0"/>
              <a:t>06/03/2023</a:t>
            </a:fld>
            <a:endParaRPr lang="en-GB"/>
          </a:p>
        </p:txBody>
      </p:sp>
      <p:sp>
        <p:nvSpPr>
          <p:cNvPr id="5" name="Footer Placeholder 4">
            <a:extLst>
              <a:ext uri="{FF2B5EF4-FFF2-40B4-BE49-F238E27FC236}">
                <a16:creationId xmlns:a16="http://schemas.microsoft.com/office/drawing/2014/main" id="{29E9994D-FA3D-FB97-93CF-C044CF4752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FEB09DE-DC6B-A207-59C7-902DD89714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60580-D0E0-4B1F-8046-7888AB31FB11}" type="slidenum">
              <a:rPr lang="en-GB" smtClean="0"/>
              <a:t>‹#›</a:t>
            </a:fld>
            <a:endParaRPr lang="en-GB"/>
          </a:p>
        </p:txBody>
      </p:sp>
    </p:spTree>
    <p:extLst>
      <p:ext uri="{BB962C8B-B14F-4D97-AF65-F5344CB8AC3E}">
        <p14:creationId xmlns:p14="http://schemas.microsoft.com/office/powerpoint/2010/main" val="146584592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mc-uk.org/education/standards-guidance-and-curricula/standards-and-outcomes/generic-professional-capabilities-framework" TargetMode="External"/><Relationship Id="rId2" Type="http://schemas.openxmlformats.org/officeDocument/2006/relationships/hyperlink" Target="https://www.gmc-uk.org/education/standards-guidance-and-curricula/guidance/student-professionalism-and-ftp/achieving-good-medical-practice" TargetMode="External"/><Relationship Id="rId1" Type="http://schemas.openxmlformats.org/officeDocument/2006/relationships/slideLayout" Target="../slideLayouts/slideLayout13.xml"/><Relationship Id="rId4" Type="http://schemas.openxmlformats.org/officeDocument/2006/relationships/hyperlink" Target="https://dl.acm.org/doi/pdf/10.1145/3064663.3064698"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flinders.edu.au/content/dam/documents/research/torrens-resilience-institute/understanding-community-resilience.pdf"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15FF0EF-1439-00D7-08F2-E8626DC6B5D6}"/>
              </a:ext>
            </a:extLst>
          </p:cNvPr>
          <p:cNvPicPr>
            <a:picLocks noChangeAspect="1"/>
          </p:cNvPicPr>
          <p:nvPr/>
        </p:nvPicPr>
        <p:blipFill rotWithShape="1">
          <a:blip r:embed="rId2">
            <a:alphaModFix amt="60000"/>
          </a:blip>
          <a:srcRect t="19643"/>
          <a:stretch/>
        </p:blipFill>
        <p:spPr>
          <a:xfrm>
            <a:off x="20" y="0"/>
            <a:ext cx="12191980" cy="6857990"/>
          </a:xfrm>
          <a:prstGeom prst="rect">
            <a:avLst/>
          </a:prstGeom>
        </p:spPr>
      </p:pic>
      <p:sp>
        <p:nvSpPr>
          <p:cNvPr id="2" name="Title 1">
            <a:extLst>
              <a:ext uri="{FF2B5EF4-FFF2-40B4-BE49-F238E27FC236}">
                <a16:creationId xmlns:a16="http://schemas.microsoft.com/office/drawing/2014/main" id="{F20CC1DE-4BCF-03E0-ACF6-65CAC8296A06}"/>
              </a:ext>
            </a:extLst>
          </p:cNvPr>
          <p:cNvSpPr>
            <a:spLocks noGrp="1"/>
          </p:cNvSpPr>
          <p:nvPr>
            <p:ph type="ctrTitle"/>
          </p:nvPr>
        </p:nvSpPr>
        <p:spPr>
          <a:xfrm>
            <a:off x="468331" y="-907259"/>
            <a:ext cx="10782300" cy="3352800"/>
          </a:xfrm>
        </p:spPr>
        <p:txBody>
          <a:bodyPr anchor="b">
            <a:normAutofit/>
          </a:bodyPr>
          <a:lstStyle/>
          <a:p>
            <a:r>
              <a:rPr lang="en-US" sz="4000" b="1" i="0" dirty="0">
                <a:solidFill>
                  <a:srgbClr val="FF0000"/>
                </a:solidFill>
                <a:effectLst/>
                <a:latin typeface="Calibri" panose="020F0502020204030204" pitchFamily="34" charset="0"/>
              </a:rPr>
              <a:t>Why we should stop talking about </a:t>
            </a:r>
            <a:r>
              <a:rPr lang="en-US" sz="4000" b="1" dirty="0">
                <a:solidFill>
                  <a:srgbClr val="FF0000"/>
                </a:solidFill>
                <a:latin typeface="Calibri" panose="020F0502020204030204" pitchFamily="34" charset="0"/>
              </a:rPr>
              <a:t>“</a:t>
            </a:r>
            <a:r>
              <a:rPr lang="en-US" sz="4000" b="1" i="0" dirty="0">
                <a:solidFill>
                  <a:srgbClr val="FF0000"/>
                </a:solidFill>
                <a:effectLst/>
                <a:latin typeface="Calibri" panose="020F0502020204030204" pitchFamily="34" charset="0"/>
              </a:rPr>
              <a:t>resilience”</a:t>
            </a:r>
            <a:br>
              <a:rPr lang="en-US" sz="3500" b="1" i="0" dirty="0">
                <a:solidFill>
                  <a:srgbClr val="FF0000"/>
                </a:solidFill>
                <a:effectLst/>
                <a:latin typeface="Calibri" panose="020F0502020204030204" pitchFamily="34" charset="0"/>
              </a:rPr>
            </a:br>
            <a:r>
              <a:rPr lang="en-US" sz="2800" b="1" i="0" dirty="0">
                <a:effectLst/>
                <a:latin typeface="Calibri" panose="020F0502020204030204" pitchFamily="34" charset="0"/>
              </a:rPr>
              <a:t>Exploring the potential of 'resourcefulness' to help medical students learn how to flourish amid adversity</a:t>
            </a:r>
            <a:endParaRPr lang="en-GB" sz="2800" dirty="0"/>
          </a:p>
        </p:txBody>
      </p:sp>
      <p:sp>
        <p:nvSpPr>
          <p:cNvPr id="3" name="Subtitle 2">
            <a:extLst>
              <a:ext uri="{FF2B5EF4-FFF2-40B4-BE49-F238E27FC236}">
                <a16:creationId xmlns:a16="http://schemas.microsoft.com/office/drawing/2014/main" id="{1B79D7BE-4588-739C-003A-99F9DB85959B}"/>
              </a:ext>
            </a:extLst>
          </p:cNvPr>
          <p:cNvSpPr>
            <a:spLocks noGrp="1"/>
          </p:cNvSpPr>
          <p:nvPr>
            <p:ph type="subTitle" idx="1"/>
          </p:nvPr>
        </p:nvSpPr>
        <p:spPr/>
        <p:txBody>
          <a:bodyPr anchor="t">
            <a:normAutofit/>
          </a:bodyPr>
          <a:lstStyle/>
          <a:p>
            <a:r>
              <a:rPr lang="en-GB" sz="2400" dirty="0">
                <a:solidFill>
                  <a:schemeClr val="tx1"/>
                </a:solidFill>
                <a:latin typeface="Abadi" panose="020B0604020104020204" pitchFamily="34" charset="0"/>
              </a:rPr>
              <a:t>Paul Stronge, University of Plymouth </a:t>
            </a:r>
          </a:p>
          <a:p>
            <a:r>
              <a:rPr lang="en-GB" sz="2400" dirty="0" err="1">
                <a:solidFill>
                  <a:srgbClr val="00B0F0"/>
                </a:solidFill>
                <a:latin typeface="Abadi" panose="020B0604020104020204" pitchFamily="34" charset="0"/>
              </a:rPr>
              <a:t>BeSST</a:t>
            </a:r>
            <a:r>
              <a:rPr lang="en-GB" sz="2400" dirty="0">
                <a:solidFill>
                  <a:srgbClr val="00B0F0"/>
                </a:solidFill>
                <a:latin typeface="Abadi" panose="020B0604020104020204" pitchFamily="34" charset="0"/>
              </a:rPr>
              <a:t> ‘Show and Tell’ March 2023</a:t>
            </a:r>
          </a:p>
          <a:p>
            <a:endParaRPr lang="en-GB" sz="2400" dirty="0">
              <a:solidFill>
                <a:schemeClr val="tx1"/>
              </a:solidFill>
              <a:latin typeface="Abadi" panose="020B0604020104020204" pitchFamily="34" charset="0"/>
            </a:endParaRPr>
          </a:p>
          <a:p>
            <a:endParaRPr lang="en-GB" sz="2400" dirty="0">
              <a:solidFill>
                <a:schemeClr val="tx1"/>
              </a:solidFill>
              <a:latin typeface="Abadi" panose="020B0604020104020204" pitchFamily="34" charset="0"/>
            </a:endParaRPr>
          </a:p>
        </p:txBody>
      </p:sp>
      <p:pic>
        <p:nvPicPr>
          <p:cNvPr id="5" name="Picture 2" descr="How to Calculate Modulus of Resilience | Sciencing">
            <a:extLst>
              <a:ext uri="{FF2B5EF4-FFF2-40B4-BE49-F238E27FC236}">
                <a16:creationId xmlns:a16="http://schemas.microsoft.com/office/drawing/2014/main" id="{A530F0FD-D420-6004-051B-108B7A34F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504" y="2651124"/>
            <a:ext cx="5049683" cy="33593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ew Medicine Logo">
            <a:extLst>
              <a:ext uri="{FF2B5EF4-FFF2-40B4-BE49-F238E27FC236}">
                <a16:creationId xmlns:a16="http://schemas.microsoft.com/office/drawing/2014/main" id="{D55149F4-1909-8DAB-5AC1-029BC7A0FE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0494" y="5309871"/>
            <a:ext cx="1990725" cy="542925"/>
          </a:xfrm>
          <a:prstGeom prst="rect">
            <a:avLst/>
          </a:prstGeom>
          <a:noFill/>
          <a:ln>
            <a:noFill/>
          </a:ln>
        </p:spPr>
      </p:pic>
    </p:spTree>
    <p:extLst>
      <p:ext uri="{BB962C8B-B14F-4D97-AF65-F5344CB8AC3E}">
        <p14:creationId xmlns:p14="http://schemas.microsoft.com/office/powerpoint/2010/main" val="5507167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D2F64-4390-D35A-A762-A745414C21F8}"/>
              </a:ext>
            </a:extLst>
          </p:cNvPr>
          <p:cNvSpPr>
            <a:spLocks noGrp="1"/>
          </p:cNvSpPr>
          <p:nvPr>
            <p:ph type="title"/>
          </p:nvPr>
        </p:nvSpPr>
        <p:spPr>
          <a:xfrm>
            <a:off x="593614" y="-192230"/>
            <a:ext cx="10772775" cy="1658198"/>
          </a:xfrm>
        </p:spPr>
        <p:txBody>
          <a:bodyPr>
            <a:normAutofit/>
          </a:bodyPr>
          <a:lstStyle/>
          <a:p>
            <a:r>
              <a:rPr lang="en-GB" sz="3600" dirty="0"/>
              <a:t>Genealogy (cont’d) – (b) importation via the human sciences into medical education discourse</a:t>
            </a:r>
          </a:p>
        </p:txBody>
      </p:sp>
      <p:sp>
        <p:nvSpPr>
          <p:cNvPr id="3" name="Content Placeholder 2">
            <a:extLst>
              <a:ext uri="{FF2B5EF4-FFF2-40B4-BE49-F238E27FC236}">
                <a16:creationId xmlns:a16="http://schemas.microsoft.com/office/drawing/2014/main" id="{E233D36B-F83B-8101-0A3D-AB728E0F30C9}"/>
              </a:ext>
            </a:extLst>
          </p:cNvPr>
          <p:cNvSpPr>
            <a:spLocks noGrp="1"/>
          </p:cNvSpPr>
          <p:nvPr>
            <p:ph idx="1"/>
          </p:nvPr>
        </p:nvSpPr>
        <p:spPr>
          <a:xfrm>
            <a:off x="612664" y="1248355"/>
            <a:ext cx="10753725" cy="4508389"/>
          </a:xfrm>
        </p:spPr>
        <p:txBody>
          <a:bodyPr>
            <a:normAutofit fontScale="85000" lnSpcReduction="10000"/>
          </a:bodyPr>
          <a:lstStyle/>
          <a:p>
            <a:pPr>
              <a:buFont typeface="Wingdings" panose="05000000000000000000" pitchFamily="2" charset="2"/>
              <a:buChar char="v"/>
            </a:pPr>
            <a:r>
              <a:rPr lang="en-GB" dirty="0"/>
              <a:t>A </a:t>
            </a:r>
            <a:r>
              <a:rPr lang="en-GB" i="1" dirty="0"/>
              <a:t>third</a:t>
            </a:r>
            <a:r>
              <a:rPr lang="en-GB" dirty="0"/>
              <a:t> type of use emerges in academic psychology (and human biology) in the 20</a:t>
            </a:r>
            <a:r>
              <a:rPr lang="en-GB" baseline="30000" dirty="0"/>
              <a:t>th</a:t>
            </a:r>
            <a:r>
              <a:rPr lang="en-GB" dirty="0"/>
              <a:t> century</a:t>
            </a:r>
          </a:p>
          <a:p>
            <a:pPr>
              <a:buFont typeface="Wingdings" panose="05000000000000000000" pitchFamily="2" charset="2"/>
              <a:buChar char="v"/>
            </a:pPr>
            <a:r>
              <a:rPr lang="en-GB" dirty="0"/>
              <a:t>Here it becomes an element within </a:t>
            </a:r>
            <a:r>
              <a:rPr lang="en-GB" i="1" dirty="0"/>
              <a:t>models of human adaptation </a:t>
            </a:r>
            <a:r>
              <a:rPr lang="en-GB" dirty="0"/>
              <a:t>from at least the 1950s (Alexander, 2013, </a:t>
            </a:r>
            <a:r>
              <a:rPr lang="en-GB" dirty="0" err="1"/>
              <a:t>Gössling-Reisemann</a:t>
            </a:r>
            <a:r>
              <a:rPr lang="en-GB" dirty="0"/>
              <a:t> et al, 2018). A key point here is that is intended primarily as a </a:t>
            </a:r>
            <a:r>
              <a:rPr lang="en-GB" i="1" dirty="0"/>
              <a:t>theoretical principle</a:t>
            </a:r>
            <a:r>
              <a:rPr lang="en-GB" dirty="0"/>
              <a:t> – no claims made re precise measurability. Sample definition: </a:t>
            </a:r>
            <a:r>
              <a:rPr kumimoji="0" lang="en-GB" sz="2400" b="1" i="0" u="none" strike="noStrike" kern="1200" cap="none" spc="0" normalizeH="0" baseline="0" noProof="0" dirty="0">
                <a:ln>
                  <a:noFill/>
                </a:ln>
                <a:solidFill>
                  <a:srgbClr val="0070C0"/>
                </a:solidFill>
                <a:effectLst/>
                <a:uLnTx/>
                <a:uFillTx/>
                <a:latin typeface="Calibri" panose="020F0502020204030204"/>
                <a:ea typeface="+mn-ea"/>
                <a:cs typeface="+mn-cs"/>
              </a:rPr>
              <a:t>‘the capacity [of a person] for successful adaptation and functioning despite high risk, stress or trauma’</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Egeland et al 1993) </a:t>
            </a:r>
          </a:p>
          <a:p>
            <a:pPr>
              <a:buFont typeface="Wingdings" panose="05000000000000000000" pitchFamily="2" charset="2"/>
              <a:buChar char="v"/>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t>
            </a:r>
            <a:r>
              <a:rPr lang="en-GB" dirty="0" err="1">
                <a:solidFill>
                  <a:prstClr val="black"/>
                </a:solidFill>
                <a:latin typeface="Calibri" panose="020F0502020204030204"/>
              </a:rPr>
              <a:t>eanwhile</a:t>
            </a:r>
            <a:r>
              <a:rPr lang="en-GB" dirty="0">
                <a:solidFill>
                  <a:prstClr val="black"/>
                </a:solidFill>
                <a:latin typeface="Calibri" panose="020F0502020204030204"/>
              </a:rPr>
              <a:t>, also emerges as a key notion within systems science, ecology and human geography. Here usually applied to </a:t>
            </a:r>
            <a:r>
              <a:rPr lang="en-GB" i="1" dirty="0">
                <a:solidFill>
                  <a:prstClr val="black"/>
                </a:solidFill>
                <a:latin typeface="Calibri" panose="020F0502020204030204"/>
              </a:rPr>
              <a:t>communities</a:t>
            </a:r>
            <a:r>
              <a:rPr lang="en-GB" dirty="0">
                <a:solidFill>
                  <a:prstClr val="black"/>
                </a:solidFill>
                <a:latin typeface="Calibri" panose="020F0502020204030204"/>
              </a:rPr>
              <a:t> (/systems) as opposed to individuals. Again, the main emphasis is theoretical – adaptation and retaining equilibrium over time.  Sample definitions: </a:t>
            </a:r>
            <a:r>
              <a:rPr lang="en-GB" sz="2400" b="1" dirty="0">
                <a:solidFill>
                  <a:srgbClr val="0070C0"/>
                </a:solidFill>
              </a:rPr>
              <a:t>‘The ability of systems to absorb change and still persist’ </a:t>
            </a:r>
            <a:r>
              <a:rPr lang="en-GB" sz="2400" dirty="0"/>
              <a:t>(</a:t>
            </a:r>
            <a:r>
              <a:rPr lang="en-GB" sz="2400" dirty="0" err="1"/>
              <a:t>Holling</a:t>
            </a:r>
            <a:r>
              <a:rPr lang="en-GB" sz="2400" dirty="0"/>
              <a:t>, 1973) [ecology]; </a:t>
            </a:r>
            <a:r>
              <a:rPr lang="en-GB" sz="2400" b="1" dirty="0">
                <a:solidFill>
                  <a:srgbClr val="0070C0"/>
                </a:solidFill>
              </a:rPr>
              <a:t>‘The ability of communities to withstand external shocks to their social infrastructure’ </a:t>
            </a:r>
            <a:r>
              <a:rPr lang="en-GB" sz="2400" dirty="0"/>
              <a:t>(</a:t>
            </a:r>
            <a:r>
              <a:rPr lang="en-GB" sz="2400" dirty="0" err="1"/>
              <a:t>Agder</a:t>
            </a:r>
            <a:r>
              <a:rPr lang="en-GB" sz="2400" dirty="0"/>
              <a:t>, 2000) [geography]</a:t>
            </a:r>
          </a:p>
          <a:p>
            <a:pPr>
              <a:buFont typeface="Wingdings" panose="05000000000000000000" pitchFamily="2" charset="2"/>
              <a:buChar char="v"/>
            </a:pPr>
            <a:r>
              <a:rPr lang="en-GB" dirty="0">
                <a:solidFill>
                  <a:prstClr val="black"/>
                </a:solidFill>
                <a:latin typeface="Calibri" panose="020F0502020204030204"/>
              </a:rPr>
              <a:t> In contemporary usage, in medical education as elsewhere, we can discern a </a:t>
            </a:r>
            <a:r>
              <a:rPr lang="en-GB" b="1" dirty="0">
                <a:solidFill>
                  <a:prstClr val="black"/>
                </a:solidFill>
                <a:latin typeface="Calibri" panose="020F0502020204030204"/>
              </a:rPr>
              <a:t>blending and blurring</a:t>
            </a:r>
            <a:r>
              <a:rPr lang="en-GB" dirty="0">
                <a:solidFill>
                  <a:prstClr val="black"/>
                </a:solidFill>
                <a:latin typeface="Calibri" panose="020F0502020204030204"/>
              </a:rPr>
              <a:t> of these three levels of meaning i.e. (1) exact material &amp; structural property (2) aspect of theory (3) figurative, almost poetic use. </a:t>
            </a:r>
          </a:p>
          <a:p>
            <a:pPr>
              <a:buFont typeface="Wingdings" panose="05000000000000000000" pitchFamily="2" charset="2"/>
              <a:buChar char="v"/>
            </a:pPr>
            <a:r>
              <a:rPr lang="en-GB" dirty="0">
                <a:solidFill>
                  <a:prstClr val="black"/>
                </a:solidFill>
                <a:latin typeface="Calibri" panose="020F0502020204030204"/>
              </a:rPr>
              <a:t>These three layers of meaning don’t always sit coherently alongside one another and seem to have contributed to current conceptual confusion.  Meanwhile, resilience has tended to assume an unquestioned positive connotation</a:t>
            </a:r>
            <a:endParaRPr lang="en-GB" dirty="0"/>
          </a:p>
        </p:txBody>
      </p:sp>
    </p:spTree>
    <p:extLst>
      <p:ext uri="{BB962C8B-B14F-4D97-AF65-F5344CB8AC3E}">
        <p14:creationId xmlns:p14="http://schemas.microsoft.com/office/powerpoint/2010/main" val="876858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ED75-1F1F-DE92-6B05-C49681C7343D}"/>
              </a:ext>
            </a:extLst>
          </p:cNvPr>
          <p:cNvSpPr>
            <a:spLocks noGrp="1"/>
          </p:cNvSpPr>
          <p:nvPr>
            <p:ph type="title"/>
          </p:nvPr>
        </p:nvSpPr>
        <p:spPr/>
        <p:txBody>
          <a:bodyPr>
            <a:normAutofit/>
          </a:bodyPr>
          <a:lstStyle/>
          <a:p>
            <a:r>
              <a:rPr lang="en-GB" sz="3600" dirty="0"/>
              <a:t>Genealogy (cont’d) – (c) resilience goes viral in an educational context</a:t>
            </a:r>
          </a:p>
        </p:txBody>
      </p:sp>
      <p:sp>
        <p:nvSpPr>
          <p:cNvPr id="3" name="Content Placeholder 2">
            <a:extLst>
              <a:ext uri="{FF2B5EF4-FFF2-40B4-BE49-F238E27FC236}">
                <a16:creationId xmlns:a16="http://schemas.microsoft.com/office/drawing/2014/main" id="{2ECDB04F-E060-4E9F-6A6B-269B80A0FF67}"/>
              </a:ext>
            </a:extLst>
          </p:cNvPr>
          <p:cNvSpPr>
            <a:spLocks noGrp="1"/>
          </p:cNvSpPr>
          <p:nvPr>
            <p:ph idx="1"/>
          </p:nvPr>
        </p:nvSpPr>
        <p:spPr/>
        <p:txBody>
          <a:bodyPr/>
          <a:lstStyle/>
          <a:p>
            <a:r>
              <a:rPr lang="en-GB" dirty="0"/>
              <a:t>Sample database searches:</a:t>
            </a:r>
          </a:p>
          <a:p>
            <a:pPr>
              <a:buFont typeface="Wingdings" panose="05000000000000000000" pitchFamily="2" charset="2"/>
              <a:buChar char="Ø"/>
            </a:pPr>
            <a:r>
              <a:rPr lang="en-GB" dirty="0"/>
              <a:t>PubMed (health/ medicine) – ‘resilience’, in abstract/title: encountered occasionally from the 1930s on, gradual increase but less than 100 results per any year up to 1999.</a:t>
            </a:r>
          </a:p>
          <a:p>
            <a:pPr marL="0" indent="0">
              <a:buNone/>
            </a:pPr>
            <a:r>
              <a:rPr lang="en-GB" dirty="0"/>
              <a:t> 101 results for 2000, then climbing </a:t>
            </a:r>
            <a:r>
              <a:rPr lang="en-GB" i="1" dirty="0"/>
              <a:t>extremely</a:t>
            </a:r>
            <a:r>
              <a:rPr lang="en-GB" dirty="0"/>
              <a:t> each year to nearly 9000 in 2022 (see next slide), (1700 already for 2023 as of 27/2!) </a:t>
            </a:r>
          </a:p>
          <a:p>
            <a:pPr marL="0" indent="0">
              <a:buNone/>
            </a:pPr>
            <a:r>
              <a:rPr lang="en-GB" dirty="0"/>
              <a:t>For contrast:</a:t>
            </a:r>
          </a:p>
          <a:p>
            <a:pPr>
              <a:buFont typeface="Wingdings" panose="05000000000000000000" pitchFamily="2" charset="2"/>
              <a:buChar char="Ø"/>
            </a:pPr>
            <a:r>
              <a:rPr lang="en-GB" dirty="0"/>
              <a:t>ERIC (education-based) title alone – 415 in total before 2000, 4,000+ btw 2000-22 </a:t>
            </a:r>
          </a:p>
          <a:p>
            <a:pPr>
              <a:buFont typeface="Wingdings" panose="05000000000000000000" pitchFamily="2" charset="2"/>
              <a:buChar char="Ø"/>
            </a:pPr>
            <a:r>
              <a:rPr lang="en-GB" dirty="0"/>
              <a:t>Similar trend apparent in other searches of APA </a:t>
            </a:r>
            <a:r>
              <a:rPr lang="en-GB" dirty="0" err="1"/>
              <a:t>Psycinfo</a:t>
            </a:r>
            <a:r>
              <a:rPr lang="en-GB" dirty="0"/>
              <a:t> and BMJ journals </a:t>
            </a:r>
          </a:p>
          <a:p>
            <a:endParaRPr lang="en-GB" dirty="0"/>
          </a:p>
        </p:txBody>
      </p:sp>
    </p:spTree>
    <p:extLst>
      <p:ext uri="{BB962C8B-B14F-4D97-AF65-F5344CB8AC3E}">
        <p14:creationId xmlns:p14="http://schemas.microsoft.com/office/powerpoint/2010/main" val="1717796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F2C45-EE91-E167-7282-4B5C4E14FE28}"/>
              </a:ext>
            </a:extLst>
          </p:cNvPr>
          <p:cNvSpPr>
            <a:spLocks noGrp="1"/>
          </p:cNvSpPr>
          <p:nvPr>
            <p:ph type="title"/>
          </p:nvPr>
        </p:nvSpPr>
        <p:spPr/>
        <p:txBody>
          <a:bodyPr/>
          <a:lstStyle/>
          <a:p>
            <a:r>
              <a:rPr lang="en-GB" dirty="0"/>
              <a:t>Search results for PubMed</a:t>
            </a:r>
          </a:p>
        </p:txBody>
      </p:sp>
      <p:graphicFrame>
        <p:nvGraphicFramePr>
          <p:cNvPr id="4" name="Content Placeholder 3">
            <a:extLst>
              <a:ext uri="{FF2B5EF4-FFF2-40B4-BE49-F238E27FC236}">
                <a16:creationId xmlns:a16="http://schemas.microsoft.com/office/drawing/2014/main" id="{9BF43112-1DA7-D80E-9581-2FD36A6391BD}"/>
              </a:ext>
            </a:extLst>
          </p:cNvPr>
          <p:cNvGraphicFramePr>
            <a:graphicFrameLocks noGrp="1"/>
          </p:cNvGraphicFramePr>
          <p:nvPr>
            <p:ph idx="1"/>
            <p:extLst>
              <p:ext uri="{D42A27DB-BD31-4B8C-83A1-F6EECF244321}">
                <p14:modId xmlns:p14="http://schemas.microsoft.com/office/powerpoint/2010/main" val="3075683089"/>
              </p:ext>
            </p:extLst>
          </p:nvPr>
        </p:nvGraphicFramePr>
        <p:xfrm>
          <a:off x="626079" y="2591330"/>
          <a:ext cx="10753725" cy="37671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4373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1754-E228-7B7C-299A-D9D963C0F260}"/>
              </a:ext>
            </a:extLst>
          </p:cNvPr>
          <p:cNvSpPr>
            <a:spLocks noGrp="1"/>
          </p:cNvSpPr>
          <p:nvPr>
            <p:ph type="title"/>
          </p:nvPr>
        </p:nvSpPr>
        <p:spPr/>
        <p:txBody>
          <a:bodyPr>
            <a:normAutofit/>
          </a:bodyPr>
          <a:lstStyle/>
          <a:p>
            <a:r>
              <a:rPr lang="en-GB" sz="3600" dirty="0"/>
              <a:t>What are we to make of such findings? </a:t>
            </a:r>
          </a:p>
        </p:txBody>
      </p:sp>
      <p:sp>
        <p:nvSpPr>
          <p:cNvPr id="3" name="Content Placeholder 2">
            <a:extLst>
              <a:ext uri="{FF2B5EF4-FFF2-40B4-BE49-F238E27FC236}">
                <a16:creationId xmlns:a16="http://schemas.microsoft.com/office/drawing/2014/main" id="{35EADB9D-CA15-4ABA-EE3C-DDC05AAB87BD}"/>
              </a:ext>
            </a:extLst>
          </p:cNvPr>
          <p:cNvSpPr>
            <a:spLocks noGrp="1"/>
          </p:cNvSpPr>
          <p:nvPr>
            <p:ph idx="1"/>
          </p:nvPr>
        </p:nvSpPr>
        <p:spPr/>
        <p:txBody>
          <a:bodyPr>
            <a:normAutofit/>
          </a:bodyPr>
          <a:lstStyle/>
          <a:p>
            <a:pPr>
              <a:buFont typeface="Wingdings" panose="05000000000000000000" pitchFamily="2" charset="2"/>
              <a:buChar char="v"/>
            </a:pPr>
            <a:r>
              <a:rPr lang="en-GB" dirty="0"/>
              <a:t> 800%+ increase 2000-22! Even taking into account potential methodological confounders (e.g. more papers in PubMed overall?) this clearly demands further explanation</a:t>
            </a:r>
          </a:p>
          <a:p>
            <a:pPr>
              <a:buFont typeface="Wingdings" panose="05000000000000000000" pitchFamily="2" charset="2"/>
              <a:buChar char="v"/>
            </a:pPr>
            <a:r>
              <a:rPr lang="en-GB" dirty="0"/>
              <a:t> As we’ve seen, resilience was a familiar part of psychological terminology long before 2000, and an influential concept for education since at least the work of Rutter (e.g. 1987).</a:t>
            </a:r>
          </a:p>
          <a:p>
            <a:pPr>
              <a:buFont typeface="Wingdings" panose="05000000000000000000" pitchFamily="2" charset="2"/>
              <a:buChar char="v"/>
            </a:pPr>
            <a:r>
              <a:rPr lang="en-GB" dirty="0"/>
              <a:t> Should we simply assume the need to address resilience is better recognised, or that 21</a:t>
            </a:r>
            <a:r>
              <a:rPr lang="en-GB" baseline="30000" dirty="0"/>
              <a:t>st</a:t>
            </a:r>
            <a:r>
              <a:rPr lang="en-GB" dirty="0"/>
              <a:t>  century students/ others are somehow less resilient (again, maybe some truth here, but insufficient to explain the sheer explosion of interest!) </a:t>
            </a:r>
          </a:p>
          <a:p>
            <a:pPr>
              <a:buFont typeface="Wingdings" panose="05000000000000000000" pitchFamily="2" charset="2"/>
              <a:buChar char="v"/>
            </a:pPr>
            <a:r>
              <a:rPr lang="en-GB" dirty="0"/>
              <a:t> At the very least, an incentive here to bring a little more critical theory to bear...    </a:t>
            </a:r>
          </a:p>
        </p:txBody>
      </p:sp>
    </p:spTree>
    <p:extLst>
      <p:ext uri="{BB962C8B-B14F-4D97-AF65-F5344CB8AC3E}">
        <p14:creationId xmlns:p14="http://schemas.microsoft.com/office/powerpoint/2010/main" val="2628600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C154-7AF7-A7CD-3003-A30EFFF0CE28}"/>
              </a:ext>
            </a:extLst>
          </p:cNvPr>
          <p:cNvSpPr>
            <a:spLocks noGrp="1"/>
          </p:cNvSpPr>
          <p:nvPr>
            <p:ph type="title"/>
          </p:nvPr>
        </p:nvSpPr>
        <p:spPr/>
        <p:txBody>
          <a:bodyPr>
            <a:normAutofit/>
          </a:bodyPr>
          <a:lstStyle/>
          <a:p>
            <a:r>
              <a:rPr lang="en-GB" sz="3600" dirty="0"/>
              <a:t>(3) </a:t>
            </a:r>
            <a:r>
              <a:rPr lang="en-GB" sz="3600"/>
              <a:t>Three (sociologically-informed) </a:t>
            </a:r>
            <a:r>
              <a:rPr lang="en-GB" sz="3600" dirty="0"/>
              <a:t>approaches to critiquing the trope of resilience</a:t>
            </a:r>
          </a:p>
        </p:txBody>
      </p:sp>
      <p:sp>
        <p:nvSpPr>
          <p:cNvPr id="3" name="Content Placeholder 2">
            <a:extLst>
              <a:ext uri="{FF2B5EF4-FFF2-40B4-BE49-F238E27FC236}">
                <a16:creationId xmlns:a16="http://schemas.microsoft.com/office/drawing/2014/main" id="{FE99FDE4-EA3B-F82B-BC0C-18E4C24D928F}"/>
              </a:ext>
            </a:extLst>
          </p:cNvPr>
          <p:cNvSpPr>
            <a:spLocks noGrp="1"/>
          </p:cNvSpPr>
          <p:nvPr>
            <p:ph idx="1"/>
          </p:nvPr>
        </p:nvSpPr>
        <p:spPr/>
        <p:txBody>
          <a:bodyPr>
            <a:normAutofit/>
          </a:bodyPr>
          <a:lstStyle/>
          <a:p>
            <a:r>
              <a:rPr lang="en-GB" sz="2800" dirty="0"/>
              <a:t>(a) R extracts from social context (psychological reductionism) </a:t>
            </a:r>
          </a:p>
          <a:p>
            <a:endParaRPr lang="en-GB" sz="2800" dirty="0"/>
          </a:p>
          <a:p>
            <a:r>
              <a:rPr lang="en-GB" sz="2800" dirty="0"/>
              <a:t>(b) Talking about R itself reinforces neo-liberal order (</a:t>
            </a:r>
            <a:r>
              <a:rPr lang="en-GB" sz="2800" dirty="0" err="1"/>
              <a:t>responsibilitisation</a:t>
            </a:r>
            <a:r>
              <a:rPr lang="en-GB" sz="2800" dirty="0"/>
              <a:t> &amp; blame)</a:t>
            </a:r>
          </a:p>
          <a:p>
            <a:endParaRPr lang="en-GB" sz="2800" dirty="0"/>
          </a:p>
          <a:p>
            <a:r>
              <a:rPr lang="en-GB" sz="2800" dirty="0"/>
              <a:t>(c) R reflects a simplistic and ‘punitive’ view of time (a variant on John Law’s ‘hideous purity’?)</a:t>
            </a:r>
          </a:p>
        </p:txBody>
      </p:sp>
    </p:spTree>
    <p:extLst>
      <p:ext uri="{BB962C8B-B14F-4D97-AF65-F5344CB8AC3E}">
        <p14:creationId xmlns:p14="http://schemas.microsoft.com/office/powerpoint/2010/main" val="420798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561D-2654-DD76-F1DA-C65CF73A64CE}"/>
              </a:ext>
            </a:extLst>
          </p:cNvPr>
          <p:cNvSpPr>
            <a:spLocks noGrp="1"/>
          </p:cNvSpPr>
          <p:nvPr>
            <p:ph type="title"/>
          </p:nvPr>
        </p:nvSpPr>
        <p:spPr/>
        <p:txBody>
          <a:bodyPr>
            <a:normAutofit/>
          </a:bodyPr>
          <a:lstStyle/>
          <a:p>
            <a:r>
              <a:rPr lang="en-GB" sz="3600" dirty="0"/>
              <a:t>Critique (a) intrinsically extracts from the social</a:t>
            </a:r>
          </a:p>
        </p:txBody>
      </p:sp>
      <p:sp>
        <p:nvSpPr>
          <p:cNvPr id="3" name="Content Placeholder 2">
            <a:extLst>
              <a:ext uri="{FF2B5EF4-FFF2-40B4-BE49-F238E27FC236}">
                <a16:creationId xmlns:a16="http://schemas.microsoft.com/office/drawing/2014/main" id="{85125356-AE3E-3D65-F9A1-3F360146A7C0}"/>
              </a:ext>
            </a:extLst>
          </p:cNvPr>
          <p:cNvSpPr>
            <a:spLocks noGrp="1"/>
          </p:cNvSpPr>
          <p:nvPr>
            <p:ph idx="1"/>
          </p:nvPr>
        </p:nvSpPr>
        <p:spPr/>
        <p:txBody>
          <a:bodyPr>
            <a:normAutofit fontScale="85000" lnSpcReduction="20000"/>
          </a:bodyPr>
          <a:lstStyle/>
          <a:p>
            <a:pPr>
              <a:buFont typeface="Courier New" panose="02070309020205020404" pitchFamily="49" charset="0"/>
              <a:buChar char="o"/>
            </a:pPr>
            <a:r>
              <a:rPr lang="en-GB" dirty="0"/>
              <a:t> Resilience asserts itself in the relevant literature as a </a:t>
            </a:r>
            <a:r>
              <a:rPr lang="en-GB" i="1" dirty="0"/>
              <a:t>concrete</a:t>
            </a:r>
            <a:r>
              <a:rPr lang="en-GB" dirty="0"/>
              <a:t> and </a:t>
            </a:r>
            <a:r>
              <a:rPr lang="en-GB" i="1" dirty="0"/>
              <a:t>isolable, </a:t>
            </a:r>
            <a:r>
              <a:rPr lang="en-GB" dirty="0"/>
              <a:t>yet</a:t>
            </a:r>
            <a:r>
              <a:rPr lang="en-GB" i="1" dirty="0"/>
              <a:t> universal</a:t>
            </a:r>
            <a:r>
              <a:rPr lang="en-GB" dirty="0"/>
              <a:t> character trait (operating </a:t>
            </a:r>
            <a:r>
              <a:rPr lang="en-GB" i="1" dirty="0"/>
              <a:t>at an individual level </a:t>
            </a:r>
            <a:r>
              <a:rPr lang="en-GB" dirty="0"/>
              <a:t>but in </a:t>
            </a:r>
            <a:r>
              <a:rPr lang="en-GB" i="1" dirty="0"/>
              <a:t>essentially the same way </a:t>
            </a:r>
            <a:r>
              <a:rPr lang="en-GB" dirty="0"/>
              <a:t>to all individuals)</a:t>
            </a:r>
          </a:p>
          <a:p>
            <a:pPr>
              <a:buFont typeface="Courier New" panose="02070309020205020404" pitchFamily="49" charset="0"/>
              <a:buChar char="o"/>
            </a:pPr>
            <a:r>
              <a:rPr lang="en-GB" dirty="0"/>
              <a:t> Even on its own terms this strikes as hugely reductive. Moreover, key questions re R’s essential nature (inherited?/ linked to early development?/ trainable in later life?) are also often implicitly presumed answered or simply ignored in much of the recent literature.</a:t>
            </a:r>
          </a:p>
          <a:p>
            <a:pPr>
              <a:buFont typeface="Courier New" panose="02070309020205020404" pitchFamily="49" charset="0"/>
              <a:buChar char="o"/>
            </a:pPr>
            <a:r>
              <a:rPr lang="en-GB" dirty="0"/>
              <a:t>Thus R both draws attention away not only from the background</a:t>
            </a:r>
            <a:r>
              <a:rPr lang="en-GB" i="1" dirty="0"/>
              <a:t> </a:t>
            </a:r>
            <a:r>
              <a:rPr lang="en-GB" dirty="0"/>
              <a:t>structural issues (e.g. gender, race, class, poverty etc.) impinging unevenly on our students’ lives but also from how individuals might vary in their response to such factors over the life-course or how R or its lack in one person might impact on R or its lack in another</a:t>
            </a:r>
          </a:p>
          <a:p>
            <a:pPr>
              <a:buFont typeface="Courier New" panose="02070309020205020404" pitchFamily="49" charset="0"/>
              <a:buChar char="o"/>
            </a:pPr>
            <a:r>
              <a:rPr lang="en-GB" dirty="0"/>
              <a:t> Some of these points forcefully made by 2 FY1 doctors in a recent BMJ opinion piece. They question whether resilience </a:t>
            </a:r>
            <a:r>
              <a:rPr lang="en-GB" i="1" dirty="0"/>
              <a:t>should</a:t>
            </a:r>
            <a:r>
              <a:rPr lang="en-GB" dirty="0"/>
              <a:t> in fact be taught or reduced to a ‘single metric’ ignoring individual differences as well as contextual factors</a:t>
            </a:r>
          </a:p>
          <a:p>
            <a:pPr marL="0" indent="0">
              <a:buNone/>
            </a:pPr>
            <a:r>
              <a:rPr lang="en-US" sz="1900" b="1" i="0" dirty="0">
                <a:solidFill>
                  <a:srgbClr val="002060"/>
                </a:solidFill>
                <a:effectLst/>
              </a:rPr>
              <a:t>“Resilience rhetoric assumes that everyone experiences their working environment in the same way, regardless of sex, race, background, or personality type. But trainees’ own biographies and identities profoundly affect their responses when negotiating risk and uncertainty, as well as when party to distressing events and testing decisions” (</a:t>
            </a:r>
            <a:r>
              <a:rPr lang="en-US" sz="1900" b="1" i="0" dirty="0" err="1">
                <a:solidFill>
                  <a:srgbClr val="002060"/>
                </a:solidFill>
                <a:effectLst/>
              </a:rPr>
              <a:t>Ripullone</a:t>
            </a:r>
            <a:r>
              <a:rPr lang="en-US" sz="1900" b="1" i="0" dirty="0">
                <a:solidFill>
                  <a:srgbClr val="002060"/>
                </a:solidFill>
                <a:effectLst/>
              </a:rPr>
              <a:t> &amp; Womersley, 2019) </a:t>
            </a:r>
            <a:endParaRPr lang="en-GB" sz="1900" b="1" dirty="0">
              <a:solidFill>
                <a:srgbClr val="002060"/>
              </a:solidFill>
            </a:endParaRP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3357951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DBB5E-DFD6-0052-F970-9186FC91CFE6}"/>
              </a:ext>
            </a:extLst>
          </p:cNvPr>
          <p:cNvSpPr>
            <a:spLocks noGrp="1"/>
          </p:cNvSpPr>
          <p:nvPr>
            <p:ph type="title"/>
          </p:nvPr>
        </p:nvSpPr>
        <p:spPr>
          <a:xfrm>
            <a:off x="709612" y="101968"/>
            <a:ext cx="10772775" cy="1658198"/>
          </a:xfrm>
        </p:spPr>
        <p:txBody>
          <a:bodyPr/>
          <a:lstStyle/>
          <a:p>
            <a:r>
              <a:rPr kumimoji="0" lang="en-GB" sz="3600" b="0" i="0" u="none" strike="noStrike" kern="1200" cap="none" spc="-120" normalizeH="0" baseline="0" noProof="0" dirty="0">
                <a:ln>
                  <a:noFill/>
                </a:ln>
                <a:solidFill>
                  <a:srgbClr val="50B4C8"/>
                </a:solidFill>
                <a:effectLst/>
                <a:uLnTx/>
                <a:uFillTx/>
                <a:latin typeface="Calibri Light" panose="020F0302020204030204"/>
                <a:ea typeface="+mj-ea"/>
                <a:cs typeface="+mj-cs"/>
              </a:rPr>
              <a:t>Critique (b) talking </a:t>
            </a:r>
            <a:r>
              <a:rPr lang="en-GB" sz="3600" dirty="0">
                <a:solidFill>
                  <a:srgbClr val="50B4C8"/>
                </a:solidFill>
                <a:latin typeface="Calibri Light" panose="020F0302020204030204"/>
              </a:rPr>
              <a:t>resilience</a:t>
            </a:r>
            <a:r>
              <a:rPr kumimoji="0" lang="en-GB" sz="3600" b="0" i="0" u="none" strike="noStrike" kern="1200" cap="none" spc="-120" normalizeH="0" baseline="0" noProof="0" dirty="0">
                <a:ln>
                  <a:noFill/>
                </a:ln>
                <a:solidFill>
                  <a:srgbClr val="50B4C8"/>
                </a:solidFill>
                <a:effectLst/>
                <a:uLnTx/>
                <a:uFillTx/>
                <a:latin typeface="Calibri Light" panose="020F0302020204030204"/>
                <a:ea typeface="+mj-ea"/>
                <a:cs typeface="+mj-cs"/>
              </a:rPr>
              <a:t> up reinforces neo-liberal narratives of </a:t>
            </a:r>
            <a:r>
              <a:rPr kumimoji="0" lang="en-GB" sz="3600" b="0" i="0" u="none" strike="noStrike" kern="1200" cap="none" spc="-120" normalizeH="0" baseline="0" noProof="0" dirty="0" err="1">
                <a:ln>
                  <a:noFill/>
                </a:ln>
                <a:solidFill>
                  <a:srgbClr val="50B4C8"/>
                </a:solidFill>
                <a:effectLst/>
                <a:uLnTx/>
                <a:uFillTx/>
                <a:latin typeface="Calibri Light" panose="020F0302020204030204"/>
                <a:ea typeface="+mj-ea"/>
                <a:cs typeface="+mj-cs"/>
              </a:rPr>
              <a:t>desituated</a:t>
            </a:r>
            <a:r>
              <a:rPr kumimoji="0" lang="en-GB" sz="3600" b="0" i="0" u="none" strike="noStrike" kern="1200" cap="none" spc="-120" normalizeH="0" baseline="0" noProof="0" dirty="0">
                <a:ln>
                  <a:noFill/>
                </a:ln>
                <a:solidFill>
                  <a:srgbClr val="50B4C8"/>
                </a:solidFill>
                <a:effectLst/>
                <a:uLnTx/>
                <a:uFillTx/>
                <a:latin typeface="Calibri Light" panose="020F0302020204030204"/>
                <a:ea typeface="+mj-ea"/>
                <a:cs typeface="+mj-cs"/>
              </a:rPr>
              <a:t> responsibility</a:t>
            </a:r>
            <a:endParaRPr lang="en-GB" dirty="0"/>
          </a:p>
        </p:txBody>
      </p:sp>
      <p:sp>
        <p:nvSpPr>
          <p:cNvPr id="3" name="Content Placeholder 2">
            <a:extLst>
              <a:ext uri="{FF2B5EF4-FFF2-40B4-BE49-F238E27FC236}">
                <a16:creationId xmlns:a16="http://schemas.microsoft.com/office/drawing/2014/main" id="{615E94EE-809E-8AF5-5870-6734964FFB84}"/>
              </a:ext>
            </a:extLst>
          </p:cNvPr>
          <p:cNvSpPr>
            <a:spLocks noGrp="1"/>
          </p:cNvSpPr>
          <p:nvPr>
            <p:ph idx="1"/>
          </p:nvPr>
        </p:nvSpPr>
        <p:spPr>
          <a:xfrm>
            <a:off x="676656" y="2011680"/>
            <a:ext cx="10753725" cy="4428877"/>
          </a:xfrm>
        </p:spPr>
        <p:txBody>
          <a:bodyPr>
            <a:normAutofit fontScale="77500" lnSpcReduction="20000"/>
          </a:bodyPr>
          <a:lstStyle/>
          <a:p>
            <a:pPr>
              <a:buFont typeface="Courier New" panose="02070309020205020404" pitchFamily="49" charset="0"/>
              <a:buChar char="o"/>
            </a:pPr>
            <a:r>
              <a:rPr lang="en-GB" dirty="0"/>
              <a:t> Resilience </a:t>
            </a:r>
            <a:r>
              <a:rPr lang="en-GB" i="1" dirty="0"/>
              <a:t>talk</a:t>
            </a:r>
            <a:r>
              <a:rPr lang="en-GB" dirty="0"/>
              <a:t> (rather than the concept itself) also shifts attention from both the </a:t>
            </a:r>
            <a:r>
              <a:rPr lang="en-GB" i="1" dirty="0"/>
              <a:t>proximate</a:t>
            </a:r>
            <a:r>
              <a:rPr lang="en-GB" dirty="0"/>
              <a:t> challenges facing students and others - e.g. NHS workforce issues, over-assessment, inadequate teaching resources &amp; support mechanisms etc. – and  the systemic money/ power nexus arguably underpinning these…</a:t>
            </a:r>
          </a:p>
          <a:p>
            <a:pPr>
              <a:buFont typeface="Courier New" panose="02070309020205020404" pitchFamily="49" charset="0"/>
              <a:buChar char="o"/>
            </a:pPr>
            <a:r>
              <a:rPr lang="en-GB" dirty="0"/>
              <a:t> Reinforces their ‘inevitability’, thus (a) creates its own circular justification and  (b) sustains pernicious narratives of individual fault and blame </a:t>
            </a:r>
          </a:p>
          <a:p>
            <a:pPr>
              <a:buFont typeface="Courier New" panose="02070309020205020404" pitchFamily="49" charset="0"/>
              <a:buChar char="o"/>
            </a:pPr>
            <a:r>
              <a:rPr lang="en-GB" dirty="0"/>
              <a:t> This aligns with wider strands of critique of neo-liberalism; e.g. James Davies recently (2021) argues that aspects of ‘mental-healthism’ more generally act as a contemporary opiate, dulling and depoliticising our response to suffering</a:t>
            </a:r>
          </a:p>
          <a:p>
            <a:pPr>
              <a:buFont typeface="Courier New" panose="02070309020205020404" pitchFamily="49" charset="0"/>
              <a:buChar char="o"/>
            </a:pPr>
            <a:r>
              <a:rPr lang="en-GB" dirty="0"/>
              <a:t> Such analyses offer some grounds for beginning to explain the ‘take-off’ in resilience discourse at the end of the 20</a:t>
            </a:r>
            <a:r>
              <a:rPr lang="en-GB" baseline="30000" dirty="0"/>
              <a:t>th</a:t>
            </a:r>
            <a:r>
              <a:rPr lang="en-GB" dirty="0"/>
              <a:t> century – coincides with the rise of rampant </a:t>
            </a:r>
            <a:r>
              <a:rPr lang="en-GB" dirty="0" err="1"/>
              <a:t>responsibilisation</a:t>
            </a:r>
            <a:r>
              <a:rPr lang="en-GB" dirty="0"/>
              <a:t> &amp; the ‘CBT era’. The key point here is that such discourse</a:t>
            </a:r>
            <a:r>
              <a:rPr lang="en-GB" i="1" dirty="0"/>
              <a:t> </a:t>
            </a:r>
            <a:r>
              <a:rPr lang="en-GB" i="1" dirty="0" err="1"/>
              <a:t>desituates</a:t>
            </a:r>
            <a:r>
              <a:rPr lang="en-GB" i="1" dirty="0"/>
              <a:t>; </a:t>
            </a:r>
            <a:r>
              <a:rPr lang="en-GB" dirty="0"/>
              <a:t>essentially lets the </a:t>
            </a:r>
            <a:r>
              <a:rPr lang="en-GB" i="1" dirty="0"/>
              <a:t>causes </a:t>
            </a:r>
            <a:r>
              <a:rPr lang="en-GB" dirty="0"/>
              <a:t>of ‘adversity’ off the hook altogether</a:t>
            </a:r>
          </a:p>
          <a:p>
            <a:pPr>
              <a:buFont typeface="Courier New" panose="02070309020205020404" pitchFamily="49" charset="0"/>
              <a:buChar char="o"/>
            </a:pPr>
            <a:r>
              <a:rPr lang="en-GB" dirty="0"/>
              <a:t> Explicit critique of the resilience ‘industry’ along these lines has already emerged within ecology/ human geography (e.g. Mackinnon &amp; </a:t>
            </a:r>
            <a:r>
              <a:rPr lang="en-GB" dirty="0" err="1"/>
              <a:t>Derickson</a:t>
            </a:r>
            <a:r>
              <a:rPr lang="en-GB" dirty="0"/>
              <a:t>, 2013). Also well-captured in Emma Burman’s (2018) critical reading of the UK Character and Resilience Manifesto produced by the all-party Parliamentary Group on Social Mobility.</a:t>
            </a:r>
          </a:p>
          <a:p>
            <a:pPr marL="0" indent="0">
              <a:buNone/>
            </a:pPr>
            <a:r>
              <a:rPr lang="en-US" b="1" dirty="0">
                <a:solidFill>
                  <a:srgbClr val="002060"/>
                </a:solidFill>
              </a:rPr>
              <a:t>“Overall, the Manifesto performs its own rhetoric, manifesting its own buoyancy to resist critical engagement and further the contemporary moral doctrine of inciting voluntarist optimistic subjects, devoid of attention to class, gender or </a:t>
            </a:r>
            <a:r>
              <a:rPr lang="en-US" b="1" dirty="0" err="1">
                <a:solidFill>
                  <a:srgbClr val="002060"/>
                </a:solidFill>
              </a:rPr>
              <a:t>racialised</a:t>
            </a:r>
            <a:r>
              <a:rPr lang="en-US" b="1" dirty="0">
                <a:solidFill>
                  <a:srgbClr val="002060"/>
                </a:solidFill>
              </a:rPr>
              <a:t> inequalities” (Burman, 2018)</a:t>
            </a:r>
            <a:endParaRPr lang="en-GB" b="1" dirty="0">
              <a:solidFill>
                <a:srgbClr val="002060"/>
              </a:solidFill>
            </a:endParaRPr>
          </a:p>
          <a:p>
            <a:pPr marL="0" indent="0">
              <a:buNone/>
            </a:pPr>
            <a:endParaRPr lang="en-GB" dirty="0"/>
          </a:p>
        </p:txBody>
      </p:sp>
    </p:spTree>
    <p:extLst>
      <p:ext uri="{BB962C8B-B14F-4D97-AF65-F5344CB8AC3E}">
        <p14:creationId xmlns:p14="http://schemas.microsoft.com/office/powerpoint/2010/main" val="637957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481D-ECB7-A24A-386A-A230A18DBC47}"/>
              </a:ext>
            </a:extLst>
          </p:cNvPr>
          <p:cNvSpPr>
            <a:spLocks noGrp="1"/>
          </p:cNvSpPr>
          <p:nvPr>
            <p:ph type="title"/>
          </p:nvPr>
        </p:nvSpPr>
        <p:spPr/>
        <p:txBody>
          <a:bodyPr>
            <a:normAutofit/>
          </a:bodyPr>
          <a:lstStyle/>
          <a:p>
            <a:r>
              <a:rPr lang="en-GB" sz="3600" dirty="0"/>
              <a:t>Critique (c) implicates a singular temporal order – I can never prove my resilience, if I fail I am lost</a:t>
            </a:r>
          </a:p>
        </p:txBody>
      </p:sp>
      <p:sp>
        <p:nvSpPr>
          <p:cNvPr id="3" name="Content Placeholder 2">
            <a:extLst>
              <a:ext uri="{FF2B5EF4-FFF2-40B4-BE49-F238E27FC236}">
                <a16:creationId xmlns:a16="http://schemas.microsoft.com/office/drawing/2014/main" id="{DB046503-DE3B-3988-0D7D-A4FA0DA26F66}"/>
              </a:ext>
            </a:extLst>
          </p:cNvPr>
          <p:cNvSpPr>
            <a:spLocks noGrp="1"/>
          </p:cNvSpPr>
          <p:nvPr>
            <p:ph idx="1"/>
          </p:nvPr>
        </p:nvSpPr>
        <p:spPr>
          <a:xfrm>
            <a:off x="676656" y="2011680"/>
            <a:ext cx="10753725" cy="4468633"/>
          </a:xfrm>
        </p:spPr>
        <p:txBody>
          <a:bodyPr>
            <a:normAutofit fontScale="70000" lnSpcReduction="20000"/>
          </a:bodyPr>
          <a:lstStyle/>
          <a:p>
            <a:pPr>
              <a:buFont typeface="Courier New" panose="02070309020205020404" pitchFamily="49" charset="0"/>
              <a:buChar char="o"/>
            </a:pPr>
            <a:r>
              <a:rPr lang="en-GB" dirty="0"/>
              <a:t> A more basic, if neglected, approach takes inspiration from a strand in social theory (e.g. Adam, 1990) that seeks to draw attention to the role played by </a:t>
            </a:r>
            <a:r>
              <a:rPr lang="en-GB" i="1" dirty="0"/>
              <a:t>time</a:t>
            </a:r>
            <a:r>
              <a:rPr lang="en-GB" dirty="0"/>
              <a:t> in structuring experience </a:t>
            </a:r>
          </a:p>
          <a:p>
            <a:pPr>
              <a:buFont typeface="Courier New" panose="02070309020205020404" pitchFamily="49" charset="0"/>
              <a:buChar char="o"/>
            </a:pPr>
            <a:r>
              <a:rPr lang="en-GB" dirty="0"/>
              <a:t> True to its continuing connotation with materiality, resilience </a:t>
            </a:r>
            <a:r>
              <a:rPr lang="en-GB" i="1" dirty="0"/>
              <a:t>fundamentally</a:t>
            </a:r>
            <a:r>
              <a:rPr lang="en-GB" dirty="0"/>
              <a:t> hangs on a dominant but in many ways deceptive concept (linear, monolithic) of time</a:t>
            </a:r>
          </a:p>
          <a:p>
            <a:pPr>
              <a:buFont typeface="Courier New" panose="02070309020205020404" pitchFamily="49" charset="0"/>
              <a:buChar char="o"/>
            </a:pPr>
            <a:r>
              <a:rPr lang="en-GB" dirty="0"/>
              <a:t> This is fine in an engineering context. If I am a girder, not only am I a resilient girder only until I break, but also – strictly speaking - you cannot know how at any moment how resilient I am! (Engineers </a:t>
            </a:r>
            <a:r>
              <a:rPr lang="en-GB" i="1" dirty="0"/>
              <a:t>will</a:t>
            </a:r>
            <a:r>
              <a:rPr lang="en-GB" dirty="0"/>
              <a:t> know – although not absolutely infallibly – through testing identical material etc.)</a:t>
            </a:r>
          </a:p>
          <a:p>
            <a:pPr>
              <a:buFont typeface="Courier New" panose="02070309020205020404" pitchFamily="49" charset="0"/>
              <a:buChar char="o"/>
            </a:pPr>
            <a:r>
              <a:rPr lang="en-GB" dirty="0"/>
              <a:t> Once I break there’s no way back – arguably I was never a (truly effective) girder all along! </a:t>
            </a:r>
          </a:p>
          <a:p>
            <a:pPr>
              <a:buFont typeface="Courier New" panose="02070309020205020404" pitchFamily="49" charset="0"/>
              <a:buChar char="o"/>
            </a:pPr>
            <a:r>
              <a:rPr lang="en-GB" dirty="0"/>
              <a:t> Transposed back to a human (e.g. medical student) level, this angle of approach seems frankly barbarous. Conceptually, resilience is only as good as it lasts. Eventual failure is ‘built in’ and there are no half-measures.  </a:t>
            </a:r>
          </a:p>
          <a:p>
            <a:pPr>
              <a:buFont typeface="Courier New" panose="02070309020205020404" pitchFamily="49" charset="0"/>
              <a:buChar char="o"/>
            </a:pPr>
            <a:r>
              <a:rPr lang="en-GB" dirty="0"/>
              <a:t>  But lived time (a/c to Adam and others) is not like this in reality. It is a matter of complex and multiple orderings.* We negotiate </a:t>
            </a:r>
            <a:r>
              <a:rPr lang="en-GB" i="1" dirty="0"/>
              <a:t>time</a:t>
            </a:r>
            <a:r>
              <a:rPr lang="en-GB" dirty="0"/>
              <a:t> in various ways – e.g. cyclically, it speeds up &amp; slows down and even seems at times to stop or go backwards etc.… Students and doctors (as all of us) are simultaneously caught up in overlapping ‘</a:t>
            </a:r>
            <a:r>
              <a:rPr lang="en-GB" dirty="0" err="1"/>
              <a:t>timescapes</a:t>
            </a:r>
            <a:r>
              <a:rPr lang="en-GB" dirty="0"/>
              <a:t>’ provoking different challenges, expectations and opportunities. Each of these generates its own ‘dynamic or survival/ overcoming’ (‘Six minutes to show what I know about how to manage someone with a neck injury’; ‘just keep going to the end of this shift’; ‘once I’ve passed this exam I can enjoy my holiday’ etc.)</a:t>
            </a:r>
          </a:p>
          <a:p>
            <a:pPr>
              <a:buFont typeface="Courier New" panose="02070309020205020404" pitchFamily="49" charset="0"/>
              <a:buChar char="o"/>
            </a:pPr>
            <a:r>
              <a:rPr lang="en-GB" dirty="0"/>
              <a:t> In </a:t>
            </a:r>
            <a:r>
              <a:rPr lang="en-GB" i="1" dirty="0"/>
              <a:t>Organizing Modernity </a:t>
            </a:r>
            <a:r>
              <a:rPr lang="en-GB" dirty="0"/>
              <a:t>(1994), John Law repeatedly inveighs against the ‘hideous purity’ of classical modernism. The single, simple temporal regime implicated by the trope of resilience provides a key example of this</a:t>
            </a:r>
            <a:endParaRPr lang="en-GB" i="1" dirty="0"/>
          </a:p>
          <a:p>
            <a:pPr marL="0" indent="0">
              <a:buNone/>
            </a:pPr>
            <a:r>
              <a:rPr lang="en-GB" b="1" dirty="0">
                <a:solidFill>
                  <a:srgbClr val="0070C0"/>
                </a:solidFill>
              </a:rPr>
              <a:t>*“</a:t>
            </a:r>
            <a:r>
              <a:rPr lang="en-US" b="1" dirty="0">
                <a:solidFill>
                  <a:srgbClr val="0070C0"/>
                </a:solidFill>
              </a:rPr>
              <a:t>There is no social order. Rather, there are endless attempts at order</a:t>
            </a:r>
            <a:r>
              <a:rPr lang="en-US" b="1" i="1" dirty="0">
                <a:solidFill>
                  <a:srgbClr val="0070C0"/>
                </a:solidFill>
              </a:rPr>
              <a:t>ing</a:t>
            </a:r>
            <a:r>
              <a:rPr lang="en-US" b="1" dirty="0">
                <a:solidFill>
                  <a:srgbClr val="0070C0"/>
                </a:solidFill>
              </a:rPr>
              <a:t>” (Law, 1994: 101).</a:t>
            </a:r>
            <a:endParaRPr lang="en-GB" b="1" dirty="0">
              <a:solidFill>
                <a:srgbClr val="0070C0"/>
              </a:solidFill>
            </a:endParaRPr>
          </a:p>
        </p:txBody>
      </p:sp>
    </p:spTree>
    <p:extLst>
      <p:ext uri="{BB962C8B-B14F-4D97-AF65-F5344CB8AC3E}">
        <p14:creationId xmlns:p14="http://schemas.microsoft.com/office/powerpoint/2010/main" val="2765480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75EC-C79C-C55D-D570-B87D836199CE}"/>
              </a:ext>
            </a:extLst>
          </p:cNvPr>
          <p:cNvSpPr>
            <a:spLocks noGrp="1"/>
          </p:cNvSpPr>
          <p:nvPr>
            <p:ph type="title"/>
          </p:nvPr>
        </p:nvSpPr>
        <p:spPr/>
        <p:txBody>
          <a:bodyPr>
            <a:normAutofit/>
          </a:bodyPr>
          <a:lstStyle/>
          <a:p>
            <a:r>
              <a:rPr lang="en-GB" sz="3600" dirty="0"/>
              <a:t>(4) After resilience… resourcefulness?</a:t>
            </a:r>
          </a:p>
        </p:txBody>
      </p:sp>
      <p:sp>
        <p:nvSpPr>
          <p:cNvPr id="3" name="Content Placeholder 2">
            <a:extLst>
              <a:ext uri="{FF2B5EF4-FFF2-40B4-BE49-F238E27FC236}">
                <a16:creationId xmlns:a16="http://schemas.microsoft.com/office/drawing/2014/main" id="{8978AB8F-2E82-ADEA-FB41-CA227A8BE763}"/>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GB" dirty="0"/>
              <a:t> Risk of simply substituting one overarching catch-all trope for another </a:t>
            </a:r>
            <a:r>
              <a:rPr lang="en-GB" b="1" dirty="0"/>
              <a:t>but</a:t>
            </a:r>
            <a:r>
              <a:rPr lang="en-GB" dirty="0"/>
              <a:t>…</a:t>
            </a:r>
            <a:endParaRPr lang="en-GB" b="1" dirty="0">
              <a:solidFill>
                <a:srgbClr val="0070C0"/>
              </a:solidFill>
            </a:endParaRPr>
          </a:p>
          <a:p>
            <a:pPr>
              <a:buFont typeface="Arial" panose="020B0604020202020204" pitchFamily="34" charset="0"/>
              <a:buChar char="•"/>
            </a:pPr>
            <a:r>
              <a:rPr lang="en-GB" b="1" dirty="0">
                <a:solidFill>
                  <a:srgbClr val="0070C0"/>
                </a:solidFill>
              </a:rPr>
              <a:t> </a:t>
            </a:r>
            <a:r>
              <a:rPr lang="en-GB" dirty="0">
                <a:solidFill>
                  <a:schemeClr val="tx1"/>
                </a:solidFill>
              </a:rPr>
              <a:t>Given</a:t>
            </a:r>
            <a:r>
              <a:rPr lang="en-GB" b="1" dirty="0">
                <a:solidFill>
                  <a:srgbClr val="0070C0"/>
                </a:solidFill>
              </a:rPr>
              <a:t> </a:t>
            </a:r>
            <a:r>
              <a:rPr lang="en-GB" dirty="0">
                <a:solidFill>
                  <a:schemeClr val="tx1"/>
                </a:solidFill>
              </a:rPr>
              <a:t>the sheer extent and range of adversity they face shows no sign of going away, </a:t>
            </a:r>
            <a:r>
              <a:rPr lang="en-GB" b="1" dirty="0">
                <a:solidFill>
                  <a:srgbClr val="0070C0"/>
                </a:solidFill>
              </a:rPr>
              <a:t>resourcefulness </a:t>
            </a:r>
            <a:r>
              <a:rPr lang="en-GB" dirty="0">
                <a:solidFill>
                  <a:schemeClr val="tx1"/>
                </a:solidFill>
              </a:rPr>
              <a:t>offers some – and arguably ‘healthier’ - purchase on the qualities, know-how, and attitudes we seek to encourage and foster within our students</a:t>
            </a:r>
          </a:p>
          <a:p>
            <a:pPr>
              <a:buFont typeface="Courier New" panose="02070309020205020404" pitchFamily="49" charset="0"/>
              <a:buChar char="o"/>
            </a:pPr>
            <a:r>
              <a:rPr lang="en-GB" dirty="0">
                <a:solidFill>
                  <a:schemeClr val="tx1"/>
                </a:solidFill>
              </a:rPr>
              <a:t> Described variously in dictionaries as </a:t>
            </a:r>
            <a:r>
              <a:rPr lang="en-GB" b="1" dirty="0">
                <a:solidFill>
                  <a:srgbClr val="0070C0"/>
                </a:solidFill>
              </a:rPr>
              <a:t>‘the </a:t>
            </a:r>
            <a:r>
              <a:rPr lang="en-US" sz="2400" b="1" i="0" dirty="0">
                <a:solidFill>
                  <a:srgbClr val="0070C0"/>
                </a:solidFill>
                <a:effectLst/>
              </a:rPr>
              <a:t>ability to meet situations/ </a:t>
            </a:r>
            <a:r>
              <a:rPr lang="en-US" b="1" dirty="0">
                <a:solidFill>
                  <a:srgbClr val="0070C0"/>
                </a:solidFill>
              </a:rPr>
              <a:t>devise</a:t>
            </a:r>
            <a:r>
              <a:rPr lang="en-US" sz="2400" b="1" i="0" dirty="0">
                <a:solidFill>
                  <a:srgbClr val="0070C0"/>
                </a:solidFill>
                <a:effectLst/>
              </a:rPr>
              <a:t> ways and means’</a:t>
            </a:r>
            <a:r>
              <a:rPr lang="en-US" sz="2400" b="0" i="0" dirty="0">
                <a:solidFill>
                  <a:srgbClr val="212529"/>
                </a:solidFill>
                <a:effectLst/>
              </a:rPr>
              <a:t> (</a:t>
            </a:r>
            <a:r>
              <a:rPr lang="en-GB" sz="2400" dirty="0"/>
              <a:t>Merriam-Webster); ‘</a:t>
            </a:r>
            <a:r>
              <a:rPr lang="en-GB" sz="2400" b="1" dirty="0">
                <a:solidFill>
                  <a:srgbClr val="0070C0"/>
                </a:solidFill>
              </a:rPr>
              <a:t>to</a:t>
            </a:r>
            <a:r>
              <a:rPr lang="en-US" sz="2400" b="1" dirty="0">
                <a:solidFill>
                  <a:srgbClr val="0070C0"/>
                </a:solidFill>
              </a:rPr>
              <a:t> make decisions and act on your own’ </a:t>
            </a:r>
            <a:r>
              <a:rPr lang="en-US" sz="2400" dirty="0"/>
              <a:t>(Cambridge); </a:t>
            </a:r>
            <a:r>
              <a:rPr lang="en-US" sz="2400" b="1" dirty="0">
                <a:solidFill>
                  <a:srgbClr val="0070C0"/>
                </a:solidFill>
              </a:rPr>
              <a:t>‘to deal creatively and effectively with problems, difficulties’</a:t>
            </a:r>
            <a:r>
              <a:rPr lang="en-US" sz="2400" dirty="0"/>
              <a:t> (</a:t>
            </a:r>
            <a:r>
              <a:rPr lang="en-US" dirty="0"/>
              <a:t>C</a:t>
            </a:r>
            <a:r>
              <a:rPr lang="en-US" sz="2400" dirty="0"/>
              <a:t>ollins)</a:t>
            </a:r>
          </a:p>
          <a:p>
            <a:pPr>
              <a:buFont typeface="Courier New" panose="02070309020205020404" pitchFamily="49" charset="0"/>
              <a:buChar char="o"/>
            </a:pPr>
            <a:r>
              <a:rPr lang="en-US" dirty="0"/>
              <a:t> In human geography/ regional studies </a:t>
            </a:r>
            <a:r>
              <a:rPr lang="en-GB" dirty="0"/>
              <a:t>(Mackinnon &amp; </a:t>
            </a:r>
            <a:r>
              <a:rPr lang="en-GB" dirty="0" err="1"/>
              <a:t>Derickson</a:t>
            </a:r>
            <a:r>
              <a:rPr lang="en-GB" dirty="0"/>
              <a:t>, 2013),</a:t>
            </a:r>
            <a:r>
              <a:rPr lang="en-US" dirty="0"/>
              <a:t>but not to date in pedagogical contexts as far as I’m aware,* </a:t>
            </a:r>
            <a:r>
              <a:rPr lang="en-GB" dirty="0"/>
              <a:t>has been explicitly proposed as an alternative concept to resilience </a:t>
            </a:r>
          </a:p>
          <a:p>
            <a:pPr marL="0" indent="0">
              <a:buNone/>
            </a:pPr>
            <a:r>
              <a:rPr lang="en-GB" dirty="0"/>
              <a:t>*</a:t>
            </a:r>
            <a:r>
              <a:rPr lang="en-GB" sz="1900" dirty="0"/>
              <a:t>although, in a promising sign of change, Wright &amp; </a:t>
            </a:r>
            <a:r>
              <a:rPr lang="en-GB" sz="1900" dirty="0" err="1"/>
              <a:t>Mynett</a:t>
            </a:r>
            <a:r>
              <a:rPr lang="en-GB" sz="1900" dirty="0"/>
              <a:t> (2019) use the two terms </a:t>
            </a:r>
            <a:r>
              <a:rPr lang="en-GB" sz="1900" i="1" dirty="0"/>
              <a:t>alongside</a:t>
            </a:r>
            <a:r>
              <a:rPr lang="en-GB" sz="1900" dirty="0"/>
              <a:t> one another in a UK medical education context.  </a:t>
            </a:r>
            <a:endParaRPr lang="en-US" sz="1900" dirty="0"/>
          </a:p>
          <a:p>
            <a:pPr>
              <a:buFont typeface="Arial" panose="020B0604020202020204" pitchFamily="34" charset="0"/>
              <a:buChar char="•"/>
            </a:pPr>
            <a:endParaRPr lang="en-GB" sz="1900" dirty="0">
              <a:solidFill>
                <a:srgbClr val="0070C0"/>
              </a:solidFill>
            </a:endParaRPr>
          </a:p>
          <a:p>
            <a:pPr>
              <a:buFont typeface="Arial" panose="020B0604020202020204" pitchFamily="34" charset="0"/>
              <a:buChar char="•"/>
            </a:pPr>
            <a:endParaRPr lang="en-GB" dirty="0"/>
          </a:p>
        </p:txBody>
      </p:sp>
    </p:spTree>
    <p:extLst>
      <p:ext uri="{BB962C8B-B14F-4D97-AF65-F5344CB8AC3E}">
        <p14:creationId xmlns:p14="http://schemas.microsoft.com/office/powerpoint/2010/main" val="1040866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7555-760D-3CA7-8D7D-1E66C657AC65}"/>
              </a:ext>
            </a:extLst>
          </p:cNvPr>
          <p:cNvSpPr>
            <a:spLocks noGrp="1"/>
          </p:cNvSpPr>
          <p:nvPr>
            <p:ph type="title"/>
          </p:nvPr>
        </p:nvSpPr>
        <p:spPr/>
        <p:txBody>
          <a:bodyPr>
            <a:normAutofit/>
          </a:bodyPr>
          <a:lstStyle/>
          <a:p>
            <a:r>
              <a:rPr lang="en-GB" sz="3600" dirty="0"/>
              <a:t>Why resourcefulness? (cont’d)</a:t>
            </a:r>
          </a:p>
        </p:txBody>
      </p:sp>
      <p:sp>
        <p:nvSpPr>
          <p:cNvPr id="3" name="Content Placeholder 2">
            <a:extLst>
              <a:ext uri="{FF2B5EF4-FFF2-40B4-BE49-F238E27FC236}">
                <a16:creationId xmlns:a16="http://schemas.microsoft.com/office/drawing/2014/main" id="{23ADAD67-C8FA-4A4E-0F35-3162C4911499}"/>
              </a:ext>
            </a:extLst>
          </p:cNvPr>
          <p:cNvSpPr>
            <a:spLocks noGrp="1"/>
          </p:cNvSpPr>
          <p:nvPr>
            <p:ph idx="1"/>
          </p:nvPr>
        </p:nvSpPr>
        <p:spPr/>
        <p:txBody>
          <a:bodyPr>
            <a:normAutofit lnSpcReduction="10000"/>
          </a:bodyPr>
          <a:lstStyle/>
          <a:p>
            <a:pPr>
              <a:buFont typeface="Wingdings" panose="05000000000000000000" pitchFamily="2" charset="2"/>
              <a:buChar char="Ø"/>
            </a:pPr>
            <a:r>
              <a:rPr lang="en-GB" dirty="0"/>
              <a:t> Recognised as a key </a:t>
            </a:r>
            <a:r>
              <a:rPr lang="en-US" sz="2400" dirty="0"/>
              <a:t>‘dispersed practice’ common across a very wide range of contexts/ fields (</a:t>
            </a:r>
            <a:r>
              <a:rPr lang="en-US" sz="2400" dirty="0" err="1"/>
              <a:t>Kuijer</a:t>
            </a:r>
            <a:r>
              <a:rPr lang="en-US" sz="2400" dirty="0"/>
              <a:t> et al, 2017) – lends itself to </a:t>
            </a:r>
            <a:r>
              <a:rPr lang="en-US" sz="2400" b="1" dirty="0">
                <a:solidFill>
                  <a:srgbClr val="0070C0"/>
                </a:solidFill>
              </a:rPr>
              <a:t>transferability</a:t>
            </a:r>
          </a:p>
          <a:p>
            <a:pPr>
              <a:buFont typeface="Wingdings" panose="05000000000000000000" pitchFamily="2" charset="2"/>
              <a:buChar char="Ø"/>
            </a:pPr>
            <a:r>
              <a:rPr lang="en-US" dirty="0">
                <a:solidFill>
                  <a:schemeClr val="tx1"/>
                </a:solidFill>
              </a:rPr>
              <a:t>Crucially, resources can be either </a:t>
            </a:r>
            <a:r>
              <a:rPr lang="en-US" b="1" i="1" dirty="0">
                <a:solidFill>
                  <a:srgbClr val="0070C0"/>
                </a:solidFill>
              </a:rPr>
              <a:t>internal</a:t>
            </a:r>
            <a:r>
              <a:rPr lang="en-US" b="1" dirty="0">
                <a:solidFill>
                  <a:srgbClr val="0070C0"/>
                </a:solidFill>
              </a:rPr>
              <a:t> </a:t>
            </a:r>
            <a:r>
              <a:rPr lang="en-US" dirty="0">
                <a:solidFill>
                  <a:schemeClr val="tx1"/>
                </a:solidFill>
              </a:rPr>
              <a:t>or </a:t>
            </a:r>
            <a:r>
              <a:rPr lang="en-US" b="1" i="1" dirty="0">
                <a:solidFill>
                  <a:srgbClr val="0070C0"/>
                </a:solidFill>
              </a:rPr>
              <a:t>external </a:t>
            </a:r>
            <a:r>
              <a:rPr lang="en-US" dirty="0">
                <a:solidFill>
                  <a:schemeClr val="tx1"/>
                </a:solidFill>
              </a:rPr>
              <a:t>(are often a mixture of both) The suggestion (the ‘-fulness’ part) of a potentially </a:t>
            </a:r>
            <a:r>
              <a:rPr lang="en-US" dirty="0" err="1">
                <a:solidFill>
                  <a:schemeClr val="tx1"/>
                </a:solidFill>
              </a:rPr>
              <a:t>mould</a:t>
            </a:r>
            <a:r>
              <a:rPr lang="en-US" dirty="0">
                <a:solidFill>
                  <a:schemeClr val="tx1"/>
                </a:solidFill>
              </a:rPr>
              <a:t>-able trait is still there, but focus is also placed in any given situation on </a:t>
            </a:r>
            <a:r>
              <a:rPr lang="en-US" i="1" dirty="0">
                <a:solidFill>
                  <a:schemeClr val="tx1"/>
                </a:solidFill>
              </a:rPr>
              <a:t>what resources count </a:t>
            </a:r>
            <a:r>
              <a:rPr lang="en-US" dirty="0">
                <a:solidFill>
                  <a:schemeClr val="tx1"/>
                </a:solidFill>
              </a:rPr>
              <a:t>and whether they are in fact accessible</a:t>
            </a:r>
          </a:p>
          <a:p>
            <a:pPr>
              <a:buFont typeface="Wingdings" panose="05000000000000000000" pitchFamily="2" charset="2"/>
              <a:buChar char="Ø"/>
            </a:pPr>
            <a:r>
              <a:rPr lang="en-US" dirty="0">
                <a:solidFill>
                  <a:schemeClr val="tx1"/>
                </a:solidFill>
              </a:rPr>
              <a:t> Resources very self-evidently fluctuate in time – we can never stay ‘resource-</a:t>
            </a:r>
            <a:r>
              <a:rPr lang="en-US" i="1" dirty="0">
                <a:solidFill>
                  <a:schemeClr val="tx1"/>
                </a:solidFill>
              </a:rPr>
              <a:t>full</a:t>
            </a:r>
            <a:r>
              <a:rPr lang="en-US" dirty="0">
                <a:solidFill>
                  <a:schemeClr val="tx1"/>
                </a:solidFill>
              </a:rPr>
              <a:t>’ in the same way for long: or in other words it’s a continually </a:t>
            </a:r>
            <a:r>
              <a:rPr lang="en-US" b="1" dirty="0">
                <a:solidFill>
                  <a:srgbClr val="0070C0"/>
                </a:solidFill>
              </a:rPr>
              <a:t>self-renewing</a:t>
            </a:r>
            <a:r>
              <a:rPr lang="en-US" dirty="0">
                <a:solidFill>
                  <a:schemeClr val="tx1"/>
                </a:solidFill>
              </a:rPr>
              <a:t> quality</a:t>
            </a:r>
          </a:p>
          <a:p>
            <a:pPr>
              <a:buFont typeface="Wingdings" panose="05000000000000000000" pitchFamily="2" charset="2"/>
              <a:buChar char="Ø"/>
            </a:pPr>
            <a:r>
              <a:rPr lang="en-US" dirty="0">
                <a:solidFill>
                  <a:schemeClr val="tx1"/>
                </a:solidFill>
              </a:rPr>
              <a:t>‘Our’ resources (again – internal or external) are always liable to ‘fail’ us: that’s life. But this need not be irrevocable and can be a productive cue for fresh creativity and action (failure is built in but not in the same way as with resilience) </a:t>
            </a:r>
            <a:endParaRPr lang="en-GB" dirty="0">
              <a:solidFill>
                <a:schemeClr val="tx1"/>
              </a:solidFill>
            </a:endParaRPr>
          </a:p>
        </p:txBody>
      </p:sp>
    </p:spTree>
    <p:extLst>
      <p:ext uri="{BB962C8B-B14F-4D97-AF65-F5344CB8AC3E}">
        <p14:creationId xmlns:p14="http://schemas.microsoft.com/office/powerpoint/2010/main" val="57224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2BD29-4AC4-CEBB-7629-71A0B2727CB5}"/>
              </a:ext>
            </a:extLst>
          </p:cNvPr>
          <p:cNvSpPr>
            <a:spLocks noGrp="1"/>
          </p:cNvSpPr>
          <p:nvPr>
            <p:ph type="title"/>
          </p:nvPr>
        </p:nvSpPr>
        <p:spPr/>
        <p:txBody>
          <a:bodyPr>
            <a:normAutofit/>
          </a:bodyPr>
          <a:lstStyle/>
          <a:p>
            <a:r>
              <a:rPr lang="en-GB" sz="4000" dirty="0"/>
              <a:t>Outline for today’s talk </a:t>
            </a:r>
          </a:p>
        </p:txBody>
      </p:sp>
      <p:sp>
        <p:nvSpPr>
          <p:cNvPr id="3" name="Content Placeholder 2">
            <a:extLst>
              <a:ext uri="{FF2B5EF4-FFF2-40B4-BE49-F238E27FC236}">
                <a16:creationId xmlns:a16="http://schemas.microsoft.com/office/drawing/2014/main" id="{9412C6A4-315B-1651-15BC-33EDB06CF70E}"/>
              </a:ext>
            </a:extLst>
          </p:cNvPr>
          <p:cNvSpPr>
            <a:spLocks noGrp="1"/>
          </p:cNvSpPr>
          <p:nvPr>
            <p:ph idx="1"/>
          </p:nvPr>
        </p:nvSpPr>
        <p:spPr/>
        <p:txBody>
          <a:bodyPr>
            <a:normAutofit fontScale="47500" lnSpcReduction="20000"/>
          </a:bodyPr>
          <a:lstStyle/>
          <a:p>
            <a:endParaRPr lang="en-GB" dirty="0"/>
          </a:p>
          <a:p>
            <a:r>
              <a:rPr lang="en-GB" sz="3800" dirty="0"/>
              <a:t>(1)  Introductory – resilience and our students</a:t>
            </a:r>
          </a:p>
          <a:p>
            <a:r>
              <a:rPr lang="en-GB" sz="3800" dirty="0"/>
              <a:t>(2)  Resilient bodies and souls– a brief genealogy</a:t>
            </a:r>
          </a:p>
          <a:p>
            <a:r>
              <a:rPr lang="en-GB" sz="3800" dirty="0"/>
              <a:t>(3)  Three approaches towards critiquing resilience</a:t>
            </a:r>
          </a:p>
          <a:p>
            <a:pPr marL="0" lvl="4" indent="0">
              <a:buNone/>
            </a:pPr>
            <a:r>
              <a:rPr lang="en-GB" sz="3800" dirty="0"/>
              <a:t>                    (a) extracts from the ‘social’</a:t>
            </a:r>
          </a:p>
          <a:p>
            <a:pPr marL="0" lvl="4" indent="0">
              <a:buNone/>
            </a:pPr>
            <a:r>
              <a:rPr lang="en-GB" sz="3800" dirty="0"/>
              <a:t>                    (b) reinforces a neo-liberal trope of responsibility</a:t>
            </a:r>
          </a:p>
          <a:p>
            <a:pPr marL="0" lvl="4" indent="0">
              <a:buNone/>
            </a:pPr>
            <a:r>
              <a:rPr lang="en-GB" sz="3800" dirty="0"/>
              <a:t>                    (c) simplistically timebound – inherently sets up to fail</a:t>
            </a:r>
          </a:p>
          <a:p>
            <a:r>
              <a:rPr lang="en-GB" sz="3800" dirty="0"/>
              <a:t>(4)  Resourcefulness as a ‘healthier alternative’?</a:t>
            </a:r>
          </a:p>
          <a:p>
            <a:r>
              <a:rPr lang="en-GB" sz="3800" dirty="0"/>
              <a:t>(5)  Teaching and assessing resourcefulness within </a:t>
            </a:r>
            <a:r>
              <a:rPr lang="en-GB" sz="3800" dirty="0" err="1"/>
              <a:t>BeSS</a:t>
            </a:r>
            <a:r>
              <a:rPr lang="en-GB" sz="3800" dirty="0"/>
              <a:t> and the wider medical curriculum</a:t>
            </a:r>
          </a:p>
          <a:p>
            <a:endParaRPr lang="en-GB" sz="3800" dirty="0"/>
          </a:p>
          <a:p>
            <a:endParaRPr lang="en-GB" dirty="0"/>
          </a:p>
          <a:p>
            <a:r>
              <a:rPr lang="en-GB" dirty="0"/>
              <a:t> </a:t>
            </a:r>
          </a:p>
        </p:txBody>
      </p:sp>
    </p:spTree>
    <p:extLst>
      <p:ext uri="{BB962C8B-B14F-4D97-AF65-F5344CB8AC3E}">
        <p14:creationId xmlns:p14="http://schemas.microsoft.com/office/powerpoint/2010/main" val="1469048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CD69-C2CB-5B62-7727-05A49EAB37E1}"/>
              </a:ext>
            </a:extLst>
          </p:cNvPr>
          <p:cNvSpPr>
            <a:spLocks noGrp="1"/>
          </p:cNvSpPr>
          <p:nvPr>
            <p:ph type="title"/>
          </p:nvPr>
        </p:nvSpPr>
        <p:spPr/>
        <p:txBody>
          <a:bodyPr>
            <a:normAutofit/>
          </a:bodyPr>
          <a:lstStyle/>
          <a:p>
            <a:r>
              <a:rPr lang="en-GB" sz="3600" dirty="0">
                <a:solidFill>
                  <a:srgbClr val="0070C0"/>
                </a:solidFill>
              </a:rPr>
              <a:t>What does the resourceful medical student look like (as an ideal type)? </a:t>
            </a:r>
          </a:p>
        </p:txBody>
      </p:sp>
      <p:sp>
        <p:nvSpPr>
          <p:cNvPr id="3" name="Content Placeholder 2">
            <a:extLst>
              <a:ext uri="{FF2B5EF4-FFF2-40B4-BE49-F238E27FC236}">
                <a16:creationId xmlns:a16="http://schemas.microsoft.com/office/drawing/2014/main" id="{867611F5-0B90-F9DD-D83B-0751E6F3EE2C}"/>
              </a:ext>
            </a:extLst>
          </p:cNvPr>
          <p:cNvSpPr>
            <a:spLocks noGrp="1"/>
          </p:cNvSpPr>
          <p:nvPr>
            <p:ph idx="1"/>
          </p:nvPr>
        </p:nvSpPr>
        <p:spPr/>
        <p:txBody>
          <a:bodyPr>
            <a:normAutofit fontScale="70000" lnSpcReduction="20000"/>
          </a:bodyPr>
          <a:lstStyle/>
          <a:p>
            <a:pPr>
              <a:buFont typeface="Wingdings" panose="05000000000000000000" pitchFamily="2" charset="2"/>
              <a:buChar char="v"/>
            </a:pPr>
            <a:r>
              <a:rPr lang="en-GB" dirty="0"/>
              <a:t> I feel we can readily answer this question much better than we can visualise the ‘perfectly resilient’ medical student </a:t>
            </a:r>
          </a:p>
          <a:p>
            <a:pPr marL="0" indent="0">
              <a:buNone/>
            </a:pPr>
            <a:r>
              <a:rPr lang="en-GB" dirty="0"/>
              <a:t>e.g. </a:t>
            </a:r>
          </a:p>
          <a:p>
            <a:pPr>
              <a:buFont typeface="Wingdings" panose="05000000000000000000" pitchFamily="2" charset="2"/>
              <a:buChar char="ü"/>
            </a:pPr>
            <a:r>
              <a:rPr lang="en-GB" dirty="0"/>
              <a:t> They’d have a mind-set characterised by flexibility, openness and pragmatic problem-solving (especially ‘live’, often necessarily very quickly in patient-facing situations)</a:t>
            </a:r>
          </a:p>
          <a:p>
            <a:pPr>
              <a:buFont typeface="Wingdings" panose="05000000000000000000" pitchFamily="2" charset="2"/>
              <a:buChar char="ü"/>
            </a:pPr>
            <a:r>
              <a:rPr lang="en-GB" dirty="0"/>
              <a:t> Able to identify context- and person-specific support - for patients and themselves (knowing where to look for what, and actually going there!)</a:t>
            </a:r>
          </a:p>
          <a:p>
            <a:pPr>
              <a:buFont typeface="Wingdings" panose="05000000000000000000" pitchFamily="2" charset="2"/>
              <a:buChar char="ü"/>
            </a:pPr>
            <a:r>
              <a:rPr lang="en-GB" dirty="0"/>
              <a:t> </a:t>
            </a:r>
            <a:r>
              <a:rPr lang="en-GB" i="1" dirty="0"/>
              <a:t>Not</a:t>
            </a:r>
            <a:r>
              <a:rPr lang="en-GB" dirty="0"/>
              <a:t> unduly self-sufficient. Busting the myth of the heroic (me-against-the-world) practitioner</a:t>
            </a:r>
          </a:p>
          <a:p>
            <a:pPr>
              <a:buFont typeface="Wingdings" panose="05000000000000000000" pitchFamily="2" charset="2"/>
              <a:buChar char="ü"/>
            </a:pPr>
            <a:r>
              <a:rPr lang="en-GB" dirty="0"/>
              <a:t> Anticipating things won’t always go to plan and building this into plans</a:t>
            </a:r>
          </a:p>
          <a:p>
            <a:pPr>
              <a:buFont typeface="Wingdings" panose="05000000000000000000" pitchFamily="2" charset="2"/>
              <a:buChar char="ü"/>
            </a:pPr>
            <a:r>
              <a:rPr lang="en-GB" dirty="0"/>
              <a:t> Ongoing readiness to identify and develop new resources and to refresh old ones. This encompasses attention to the capacities and practices often associated with resilience in  the literature (e.g. good sleep habits; healthy life-work balance). But also extends attention to the importance of ‘non-core’ competencies (</a:t>
            </a:r>
            <a:r>
              <a:rPr lang="en-GB" dirty="0" err="1"/>
              <a:t>e.g</a:t>
            </a:r>
            <a:r>
              <a:rPr lang="en-GB" dirty="0"/>
              <a:t> learning BSL to communicate with deaf/ hearing-impaired patients, establishing links with tailored support networks e.g. BAME or LGBT+ groups)</a:t>
            </a:r>
          </a:p>
          <a:p>
            <a:pPr marL="0" indent="0">
              <a:buNone/>
            </a:pPr>
            <a:r>
              <a:rPr lang="en-GB" dirty="0"/>
              <a:t>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968494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C6D7B-DB37-780C-6B84-233766DDE78F}"/>
              </a:ext>
            </a:extLst>
          </p:cNvPr>
          <p:cNvSpPr>
            <a:spLocks noGrp="1"/>
          </p:cNvSpPr>
          <p:nvPr>
            <p:ph type="title"/>
          </p:nvPr>
        </p:nvSpPr>
        <p:spPr/>
        <p:txBody>
          <a:bodyPr>
            <a:normAutofit/>
          </a:bodyPr>
          <a:lstStyle/>
          <a:p>
            <a:r>
              <a:rPr lang="en-GB" sz="3600" dirty="0"/>
              <a:t>(5) Teaching and assessing resourcefulness from a </a:t>
            </a:r>
            <a:r>
              <a:rPr lang="en-GB" sz="3600" dirty="0" err="1"/>
              <a:t>BeSS</a:t>
            </a:r>
            <a:r>
              <a:rPr lang="en-GB" sz="3600" dirty="0"/>
              <a:t> perspective (a) teaching</a:t>
            </a:r>
          </a:p>
        </p:txBody>
      </p:sp>
      <p:sp>
        <p:nvSpPr>
          <p:cNvPr id="3" name="Content Placeholder 2">
            <a:extLst>
              <a:ext uri="{FF2B5EF4-FFF2-40B4-BE49-F238E27FC236}">
                <a16:creationId xmlns:a16="http://schemas.microsoft.com/office/drawing/2014/main" id="{4D3D6450-2CE0-EE88-B26E-930EE7BE7676}"/>
              </a:ext>
            </a:extLst>
          </p:cNvPr>
          <p:cNvSpPr>
            <a:spLocks noGrp="1"/>
          </p:cNvSpPr>
          <p:nvPr>
            <p:ph idx="1"/>
          </p:nvPr>
        </p:nvSpPr>
        <p:spPr/>
        <p:txBody>
          <a:bodyPr>
            <a:normAutofit fontScale="92500" lnSpcReduction="20000"/>
          </a:bodyPr>
          <a:lstStyle/>
          <a:p>
            <a:pPr marL="0" indent="0">
              <a:buNone/>
            </a:pPr>
            <a:r>
              <a:rPr lang="en-GB" dirty="0"/>
              <a:t>This is mainly about inviting further discussion/ ideas but a beginning claim would be that we already ‘cover’ much salient territory in </a:t>
            </a:r>
            <a:r>
              <a:rPr lang="en-GB" dirty="0" err="1"/>
              <a:t>BeSS</a:t>
            </a:r>
            <a:r>
              <a:rPr lang="en-GB" dirty="0"/>
              <a:t>, albeit not necessarily thematised to resourcefulness</a:t>
            </a:r>
          </a:p>
          <a:p>
            <a:pPr>
              <a:buFont typeface="Wingdings" panose="05000000000000000000" pitchFamily="2" charset="2"/>
              <a:buChar char="v"/>
            </a:pPr>
            <a:r>
              <a:rPr lang="en-GB" dirty="0"/>
              <a:t>e.g. </a:t>
            </a:r>
            <a:r>
              <a:rPr lang="en-GB" b="1" dirty="0">
                <a:solidFill>
                  <a:srgbClr val="0070C0"/>
                </a:solidFill>
              </a:rPr>
              <a:t>psychology</a:t>
            </a:r>
            <a:r>
              <a:rPr lang="en-GB" dirty="0"/>
              <a:t> teaching tackles theories/issues around coping strategies and stress management; </a:t>
            </a:r>
            <a:r>
              <a:rPr lang="en-GB" b="1" dirty="0">
                <a:solidFill>
                  <a:srgbClr val="0070C0"/>
                </a:solidFill>
              </a:rPr>
              <a:t>public health </a:t>
            </a:r>
            <a:r>
              <a:rPr lang="en-GB" dirty="0"/>
              <a:t>content increasingly includes focus on areas such as social prescription and empowerment </a:t>
            </a:r>
          </a:p>
          <a:p>
            <a:pPr>
              <a:buFont typeface="Wingdings" panose="05000000000000000000" pitchFamily="2" charset="2"/>
              <a:buChar char="v"/>
            </a:pPr>
            <a:r>
              <a:rPr lang="en-GB" dirty="0"/>
              <a:t> </a:t>
            </a:r>
            <a:r>
              <a:rPr lang="en-GB" b="1" dirty="0">
                <a:solidFill>
                  <a:srgbClr val="0070C0"/>
                </a:solidFill>
              </a:rPr>
              <a:t>sociology</a:t>
            </a:r>
            <a:r>
              <a:rPr lang="en-GB" dirty="0"/>
              <a:t> insofar by definition it seeks to extend students’ focus to areas outside the body (/individual mind) – e.g. structures, power, knowledge regimes etc </a:t>
            </a:r>
          </a:p>
          <a:p>
            <a:pPr marL="0" indent="0">
              <a:buNone/>
            </a:pPr>
            <a:r>
              <a:rPr lang="en-GB" dirty="0"/>
              <a:t>Meanwhile via its ‘dispersed’ nature, resourcefulness offers itself as a prime aspect of curricular </a:t>
            </a:r>
            <a:r>
              <a:rPr lang="en-GB" b="1" dirty="0">
                <a:solidFill>
                  <a:srgbClr val="0070C0"/>
                </a:solidFill>
              </a:rPr>
              <a:t>integration. </a:t>
            </a:r>
            <a:r>
              <a:rPr lang="en-GB" dirty="0">
                <a:solidFill>
                  <a:schemeClr val="tx1"/>
                </a:solidFill>
              </a:rPr>
              <a:t>Attending fully to </a:t>
            </a:r>
            <a:r>
              <a:rPr lang="en-GB" dirty="0">
                <a:solidFill>
                  <a:srgbClr val="0070C0"/>
                </a:solidFill>
              </a:rPr>
              <a:t>‘</a:t>
            </a:r>
            <a:r>
              <a:rPr lang="en-GB" b="1" dirty="0">
                <a:solidFill>
                  <a:schemeClr val="tx1"/>
                </a:solidFill>
              </a:rPr>
              <a:t>m</a:t>
            </a:r>
            <a:r>
              <a:rPr lang="en-GB" dirty="0">
                <a:solidFill>
                  <a:schemeClr val="tx1"/>
                </a:solidFill>
              </a:rPr>
              <a:t>y’ resourcefulness in a case-centred context</a:t>
            </a:r>
            <a:r>
              <a:rPr lang="en-GB" b="1" dirty="0">
                <a:solidFill>
                  <a:schemeClr val="tx1"/>
                </a:solidFill>
              </a:rPr>
              <a:t> </a:t>
            </a:r>
            <a:r>
              <a:rPr lang="en-GB" dirty="0">
                <a:solidFill>
                  <a:schemeClr val="tx1"/>
                </a:solidFill>
              </a:rPr>
              <a:t>involves strenuously resisting the temptation to separate things out too cleanly into disciplinary ‘piles’ &amp; rather asking: ‘What have I at my disposal to help this person, and to help myself to help better?  </a:t>
            </a:r>
          </a:p>
        </p:txBody>
      </p:sp>
    </p:spTree>
    <p:extLst>
      <p:ext uri="{BB962C8B-B14F-4D97-AF65-F5344CB8AC3E}">
        <p14:creationId xmlns:p14="http://schemas.microsoft.com/office/powerpoint/2010/main" val="3242170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4CD53-7C13-659D-D0D9-E5FFFD8BEF50}"/>
              </a:ext>
            </a:extLst>
          </p:cNvPr>
          <p:cNvSpPr>
            <a:spLocks noGrp="1"/>
          </p:cNvSpPr>
          <p:nvPr>
            <p:ph type="title"/>
          </p:nvPr>
        </p:nvSpPr>
        <p:spPr/>
        <p:txBody>
          <a:bodyPr/>
          <a:lstStyle/>
          <a:p>
            <a:r>
              <a:rPr kumimoji="0" lang="en-GB" sz="3600" b="0" i="0" u="none" strike="noStrike" kern="1200" cap="none" spc="-120" normalizeH="0" baseline="0" noProof="0" dirty="0">
                <a:ln>
                  <a:noFill/>
                </a:ln>
                <a:solidFill>
                  <a:srgbClr val="50B4C8"/>
                </a:solidFill>
                <a:effectLst/>
                <a:uLnTx/>
                <a:uFillTx/>
                <a:latin typeface="Calibri Light" panose="020F0302020204030204"/>
                <a:ea typeface="+mj-ea"/>
                <a:cs typeface="+mj-cs"/>
              </a:rPr>
              <a:t>Teaching and assessing resourcefulness from a </a:t>
            </a:r>
            <a:r>
              <a:rPr kumimoji="0" lang="en-GB" sz="3600" b="0" i="0" u="none" strike="noStrike" kern="1200" cap="none" spc="-120" normalizeH="0" baseline="0" noProof="0" dirty="0" err="1">
                <a:ln>
                  <a:noFill/>
                </a:ln>
                <a:solidFill>
                  <a:srgbClr val="50B4C8"/>
                </a:solidFill>
                <a:effectLst/>
                <a:uLnTx/>
                <a:uFillTx/>
                <a:latin typeface="Calibri Light" panose="020F0302020204030204"/>
                <a:ea typeface="+mj-ea"/>
                <a:cs typeface="+mj-cs"/>
              </a:rPr>
              <a:t>BeSS</a:t>
            </a:r>
            <a:r>
              <a:rPr kumimoji="0" lang="en-GB" sz="3600" b="0" i="0" u="none" strike="noStrike" kern="1200" cap="none" spc="-120" normalizeH="0" baseline="0" noProof="0" dirty="0">
                <a:ln>
                  <a:noFill/>
                </a:ln>
                <a:solidFill>
                  <a:srgbClr val="50B4C8"/>
                </a:solidFill>
                <a:effectLst/>
                <a:uLnTx/>
                <a:uFillTx/>
                <a:latin typeface="Calibri Light" panose="020F0302020204030204"/>
                <a:ea typeface="+mj-ea"/>
                <a:cs typeface="+mj-cs"/>
              </a:rPr>
              <a:t> perspective (b) assessment</a:t>
            </a:r>
            <a:endParaRPr lang="en-GB" dirty="0"/>
          </a:p>
        </p:txBody>
      </p:sp>
      <p:sp>
        <p:nvSpPr>
          <p:cNvPr id="3" name="Content Placeholder 2">
            <a:extLst>
              <a:ext uri="{FF2B5EF4-FFF2-40B4-BE49-F238E27FC236}">
                <a16:creationId xmlns:a16="http://schemas.microsoft.com/office/drawing/2014/main" id="{8B41960A-6040-4776-27E0-A4EE552AAD03}"/>
              </a:ext>
            </a:extLst>
          </p:cNvPr>
          <p:cNvSpPr>
            <a:spLocks noGrp="1"/>
          </p:cNvSpPr>
          <p:nvPr>
            <p:ph idx="1"/>
          </p:nvPr>
        </p:nvSpPr>
        <p:spPr/>
        <p:txBody>
          <a:bodyPr>
            <a:normAutofit fontScale="70000" lnSpcReduction="20000"/>
          </a:bodyPr>
          <a:lstStyle/>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2300" dirty="0">
                <a:solidFill>
                  <a:prstClr val="black"/>
                </a:solidFill>
                <a:latin typeface="Calibri" panose="020F0502020204030204"/>
              </a:rPr>
              <a:t>Likewise</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frontloading resourcefulness with assessment in mind suggests ways to re-evaluate and refresh existing practice, and to ‘tweak’ where appropriate, rather than a wholesale ‘clean slate’ approach</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lang="en-GB" sz="2300" dirty="0">
                <a:solidFill>
                  <a:prstClr val="black"/>
                </a:solidFill>
                <a:latin typeface="Calibri" panose="020F0502020204030204"/>
              </a:rPr>
              <a:t>In contrast to resilience, resourcefulness, I’d argue, </a:t>
            </a:r>
            <a:r>
              <a:rPr lang="en-GB" sz="2300" i="1" dirty="0">
                <a:solidFill>
                  <a:prstClr val="black"/>
                </a:solidFill>
                <a:latin typeface="Calibri" panose="020F0502020204030204"/>
              </a:rPr>
              <a:t>is </a:t>
            </a:r>
            <a:r>
              <a:rPr lang="en-GB" sz="2300" dirty="0">
                <a:solidFill>
                  <a:prstClr val="black"/>
                </a:solidFill>
                <a:latin typeface="Calibri" panose="020F0502020204030204"/>
              </a:rPr>
              <a:t>assessable but only in a context-dependent setting and in ways that allow students to exercise creativity and judgment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Specific examples (linked to the teaching contexts I’m familiar with) might include: </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endPar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Building personalised identification of external resources (e.g. list 3 services </a:t>
            </a:r>
            <a:r>
              <a:rPr lang="en-GB" sz="2300" dirty="0">
                <a:solidFill>
                  <a:prstClr val="black"/>
                </a:solidFill>
                <a:latin typeface="Calibri" panose="020F0502020204030204"/>
              </a:rPr>
              <a:t>to </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find out about which might be of help to me in the future in maintaining life/work balance and self care) into existing reflective assignments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Adding (more?) ‘What if?’ scenarios into ISCEs/ OSCEs. (e.g. What would you do if no bed was available? Who else might you want to consult over this patient’s follow up care?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arenBoth"/>
              <a:tabLst/>
              <a:defRPr/>
            </a:pP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Integrating explicit attention to resourcefulness as a specific element in Evidence Based Learning and Student Selected Components [possibly via incorporating as an additional  assessment criterion in the latter] e.g. What knowledge or skill </a:t>
            </a:r>
            <a:r>
              <a:rPr kumimoji="0" lang="en-GB" sz="2300" b="0" i="1" u="none" strike="noStrike" kern="1200" cap="none" spc="0" normalizeH="0" baseline="0" noProof="0" dirty="0">
                <a:ln>
                  <a:noFill/>
                </a:ln>
                <a:solidFill>
                  <a:prstClr val="black"/>
                </a:solidFill>
                <a:effectLst/>
                <a:uLnTx/>
                <a:uFillTx/>
                <a:latin typeface="Calibri" panose="020F0502020204030204"/>
                <a:ea typeface="+mn-ea"/>
                <a:cs typeface="+mn-cs"/>
              </a:rPr>
              <a:t>outside</a:t>
            </a:r>
            <a:r>
              <a:rPr kumimoji="0" lang="en-GB" sz="2300" b="0" i="0" u="none" strike="noStrike" kern="1200" cap="none" spc="0" normalizeH="0" baseline="0" noProof="0" dirty="0">
                <a:ln>
                  <a:noFill/>
                </a:ln>
                <a:solidFill>
                  <a:prstClr val="black"/>
                </a:solidFill>
                <a:effectLst/>
                <a:uLnTx/>
                <a:uFillTx/>
                <a:latin typeface="Calibri" panose="020F0502020204030204"/>
                <a:ea typeface="+mn-ea"/>
                <a:cs typeface="+mn-cs"/>
              </a:rPr>
              <a:t> of the core teaching I’ve received in this unit might benefit this particular patient/ community? Do I already possess this? If not, how can I acquire this knowledge or skill/ or at least identify it for my patient/ community?</a:t>
            </a:r>
            <a:endParaRPr kumimoji="0" lang="en-GB" sz="3200" b="0" i="0" u="none" strike="noStrike" kern="1200" cap="none" spc="0" normalizeH="0" baseline="0" noProof="0" dirty="0">
              <a:ln>
                <a:noFill/>
              </a:ln>
              <a:solidFill>
                <a:srgbClr val="C00000"/>
              </a:solidFill>
              <a:effectLst/>
              <a:uLnTx/>
              <a:uFillTx/>
              <a:latin typeface="Calibri" panose="020F0502020204030204"/>
              <a:ea typeface="+mn-ea"/>
              <a:cs typeface="+mn-cs"/>
            </a:endParaRPr>
          </a:p>
          <a:p>
            <a:endParaRPr lang="en-GB" dirty="0"/>
          </a:p>
        </p:txBody>
      </p:sp>
    </p:spTree>
    <p:extLst>
      <p:ext uri="{BB962C8B-B14F-4D97-AF65-F5344CB8AC3E}">
        <p14:creationId xmlns:p14="http://schemas.microsoft.com/office/powerpoint/2010/main" val="764865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72468-6E59-2EA1-254D-1997BBF066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95DD518-A219-7F1F-EEFF-61967DB6EB51}"/>
              </a:ext>
            </a:extLst>
          </p:cNvPr>
          <p:cNvSpPr>
            <a:spLocks noGrp="1"/>
          </p:cNvSpPr>
          <p:nvPr>
            <p:ph idx="1"/>
          </p:nvPr>
        </p:nvSpPr>
        <p:spPr/>
        <p:txBody>
          <a:bodyPr>
            <a:normAutofit/>
          </a:bodyPr>
          <a:lstStyle/>
          <a:p>
            <a:pPr lvl="7"/>
            <a:r>
              <a:rPr lang="en-GB" sz="4800" b="1" dirty="0"/>
              <a:t>MANY THANKS FOR LISTENING – I’D WELCOME YOUR QUESTIONS &amp; 				COMMENTS! </a:t>
            </a:r>
          </a:p>
        </p:txBody>
      </p:sp>
    </p:spTree>
    <p:extLst>
      <p:ext uri="{BB962C8B-B14F-4D97-AF65-F5344CB8AC3E}">
        <p14:creationId xmlns:p14="http://schemas.microsoft.com/office/powerpoint/2010/main" val="273332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5FA26-B999-D828-2A7B-CEEE7E4DF70F}"/>
              </a:ext>
            </a:extLst>
          </p:cNvPr>
          <p:cNvSpPr>
            <a:spLocks noGrp="1"/>
          </p:cNvSpPr>
          <p:nvPr>
            <p:ph type="title"/>
          </p:nvPr>
        </p:nvSpPr>
        <p:spPr>
          <a:xfrm>
            <a:off x="944880" y="-185655"/>
            <a:ext cx="10515600" cy="1325563"/>
          </a:xfrm>
        </p:spPr>
        <p:txBody>
          <a:bodyPr>
            <a:normAutofit/>
          </a:bodyPr>
          <a:lstStyle/>
          <a:p>
            <a:r>
              <a:rPr lang="en-GB" sz="3600" dirty="0">
                <a:solidFill>
                  <a:srgbClr val="0070C0"/>
                </a:solidFill>
              </a:rPr>
              <a:t>References</a:t>
            </a:r>
          </a:p>
        </p:txBody>
      </p:sp>
      <p:sp>
        <p:nvSpPr>
          <p:cNvPr id="3" name="Content Placeholder 2">
            <a:extLst>
              <a:ext uri="{FF2B5EF4-FFF2-40B4-BE49-F238E27FC236}">
                <a16:creationId xmlns:a16="http://schemas.microsoft.com/office/drawing/2014/main" id="{84BC254E-05E9-65E6-37BC-D8BD00618CBD}"/>
              </a:ext>
            </a:extLst>
          </p:cNvPr>
          <p:cNvSpPr>
            <a:spLocks noGrp="1"/>
          </p:cNvSpPr>
          <p:nvPr>
            <p:ph idx="1"/>
          </p:nvPr>
        </p:nvSpPr>
        <p:spPr>
          <a:xfrm>
            <a:off x="838200" y="978010"/>
            <a:ext cx="10515600" cy="5629524"/>
          </a:xfrm>
        </p:spPr>
        <p:txBody>
          <a:bodyPr>
            <a:normAutofit fontScale="40000" lnSpcReduction="20000"/>
          </a:bodyPr>
          <a:lstStyle/>
          <a:p>
            <a:pPr marL="0" indent="0">
              <a:buNone/>
            </a:pPr>
            <a:r>
              <a:rPr lang="en-GB" dirty="0"/>
              <a:t>Adam, B. (1990) </a:t>
            </a:r>
            <a:r>
              <a:rPr lang="en-GB" i="1" dirty="0"/>
              <a:t>Time and Social Theory</a:t>
            </a:r>
            <a:r>
              <a:rPr lang="en-GB" dirty="0"/>
              <a:t>. Cambridge: Polity Press.</a:t>
            </a:r>
          </a:p>
          <a:p>
            <a:pPr marL="0" indent="0">
              <a:buNone/>
            </a:pPr>
            <a:r>
              <a:rPr lang="en-GB" dirty="0" err="1"/>
              <a:t>Agder</a:t>
            </a:r>
            <a:r>
              <a:rPr lang="en-GB" dirty="0"/>
              <a:t>, W. (2000) Social and ecological resilience: are they related? </a:t>
            </a: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Progress in Human Geography</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24, 347-364.</a:t>
            </a:r>
          </a:p>
          <a:p>
            <a:pPr marL="0" indent="0">
              <a:buNone/>
            </a:pPr>
            <a:r>
              <a:rPr kumimoji="0" lang="en-GB" sz="2800" b="0" i="0" strike="noStrike" kern="1200" cap="none" spc="0" normalizeH="0" baseline="0" noProof="0" dirty="0" err="1">
                <a:ln>
                  <a:noFill/>
                </a:ln>
                <a:solidFill>
                  <a:prstClr val="black"/>
                </a:solidFill>
                <a:effectLst/>
                <a:uLnTx/>
                <a:uFillTx/>
                <a:latin typeface="Calibri" panose="020F0502020204030204"/>
                <a:ea typeface="+mn-ea"/>
                <a:cs typeface="+mn-cs"/>
              </a:rPr>
              <a:t>Alahdab</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F., Halvorsen, A., </a:t>
            </a:r>
            <a:r>
              <a:rPr kumimoji="0" lang="en-GB" sz="2800" b="0" i="0" strike="noStrike" kern="1200" cap="none" spc="0" normalizeH="0" baseline="0" noProof="0" dirty="0" err="1">
                <a:ln>
                  <a:noFill/>
                </a:ln>
                <a:solidFill>
                  <a:prstClr val="black"/>
                </a:solidFill>
                <a:effectLst/>
                <a:uLnTx/>
                <a:uFillTx/>
                <a:latin typeface="Calibri" panose="020F0502020204030204"/>
                <a:ea typeface="+mn-ea"/>
                <a:cs typeface="+mn-cs"/>
              </a:rPr>
              <a:t>Mandrekar</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J., </a:t>
            </a:r>
            <a:r>
              <a:rPr kumimoji="0" lang="en-GB" sz="2800" b="0" i="0" strike="noStrike" kern="1200" cap="none" spc="0" normalizeH="0" baseline="0" noProof="0" dirty="0" err="1">
                <a:ln>
                  <a:noFill/>
                </a:ln>
                <a:solidFill>
                  <a:prstClr val="black"/>
                </a:solidFill>
                <a:effectLst/>
                <a:uLnTx/>
                <a:uFillTx/>
                <a:latin typeface="Calibri" panose="020F0502020204030204"/>
                <a:ea typeface="+mn-ea"/>
                <a:cs typeface="+mn-cs"/>
              </a:rPr>
              <a:t>Vaa</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B., </a:t>
            </a:r>
            <a:r>
              <a:rPr kumimoji="0" lang="en-GB" sz="2800" b="0" i="0" strike="noStrike" kern="1200" cap="none" spc="0" normalizeH="0" baseline="0" noProof="0" dirty="0" err="1">
                <a:ln>
                  <a:noFill/>
                </a:ln>
                <a:solidFill>
                  <a:prstClr val="black"/>
                </a:solidFill>
                <a:effectLst/>
                <a:uLnTx/>
                <a:uFillTx/>
                <a:latin typeface="Calibri" panose="020F0502020204030204"/>
                <a:ea typeface="+mn-ea"/>
                <a:cs typeface="+mn-cs"/>
              </a:rPr>
              <a:t>Montori</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V., West, C., and Beckman, T. (2020) How do we assess resilience and grit among internal residents at the Mayo Clinic? A longitudinal validity study, </a:t>
            </a: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BMJ Open</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10: e040699.</a:t>
            </a:r>
          </a:p>
          <a:p>
            <a:pPr marL="0" indent="0">
              <a:buNone/>
            </a:pP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Alexander, D. (2013) Resilience and disaster risk reduction: an etymological journey. </a:t>
            </a: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Natural Hazards and Earth System Sciences</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13, 2707-2716. </a:t>
            </a:r>
          </a:p>
          <a:p>
            <a:pPr marL="0" indent="0">
              <a:buNone/>
            </a:pPr>
            <a:r>
              <a:rPr lang="en-GB" dirty="0">
                <a:solidFill>
                  <a:prstClr val="black"/>
                </a:solidFill>
                <a:latin typeface="Calibri" panose="020F0502020204030204"/>
              </a:rPr>
              <a:t>Armstrong, D. (1990) Use of he Genealogical method in the exploration of chronic illness; a research note. </a:t>
            </a:r>
            <a:r>
              <a:rPr lang="en-GB" u="sng" dirty="0">
                <a:solidFill>
                  <a:prstClr val="black"/>
                </a:solidFill>
                <a:latin typeface="Calibri" panose="020F0502020204030204"/>
              </a:rPr>
              <a:t>Social Science and Medicine</a:t>
            </a:r>
            <a:r>
              <a:rPr lang="en-GB" dirty="0">
                <a:solidFill>
                  <a:prstClr val="black"/>
                </a:solidFill>
                <a:latin typeface="Calibri" panose="020F0502020204030204"/>
              </a:rPr>
              <a:t>, 30, 11 1225-1227. </a:t>
            </a:r>
          </a:p>
          <a:p>
            <a:pPr marL="0" indent="0">
              <a:buNone/>
            </a:pP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Armstrong, D. (2009) Origins of the problem of health-related behaviours: a genealogical study. </a:t>
            </a: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Social Studies of Science</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39, 6, 909-926. </a:t>
            </a:r>
          </a:p>
          <a:p>
            <a:pPr marL="0" indent="0">
              <a:buNone/>
            </a:pP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Burman, E. (2018) (Re) sourcing the character and resilience manifesto. </a:t>
            </a:r>
          </a:p>
          <a:p>
            <a:pPr marL="0" indent="0">
              <a:buNone/>
            </a:pPr>
            <a:r>
              <a:rPr kumimoji="0" lang="en-GB" sz="2800" b="0" i="0" u="sng" strike="noStrike" kern="1200" cap="none" spc="0" normalizeH="0" baseline="0" noProof="0" dirty="0">
                <a:ln>
                  <a:noFill/>
                </a:ln>
                <a:solidFill>
                  <a:prstClr val="black"/>
                </a:solidFill>
                <a:effectLst/>
                <a:uLnTx/>
                <a:uFillTx/>
                <a:latin typeface="Calibri" panose="020F0502020204030204"/>
                <a:ea typeface="+mn-ea"/>
                <a:cs typeface="+mn-cs"/>
              </a:rPr>
              <a:t>Sociological Research Online</a:t>
            </a: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 23(2), 416-437.</a:t>
            </a:r>
          </a:p>
          <a:p>
            <a:pPr marL="0" indent="0">
              <a:buNone/>
            </a:pP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Davies</a:t>
            </a:r>
            <a:r>
              <a:rPr lang="en-GB" dirty="0">
                <a:solidFill>
                  <a:prstClr val="black"/>
                </a:solidFill>
                <a:latin typeface="Calibri" panose="020F0502020204030204"/>
              </a:rPr>
              <a:t>, J (2021) </a:t>
            </a:r>
            <a:r>
              <a:rPr lang="en-GB" i="1" dirty="0">
                <a:solidFill>
                  <a:prstClr val="black"/>
                </a:solidFill>
                <a:latin typeface="Calibri" panose="020F0502020204030204"/>
              </a:rPr>
              <a:t>Sedated: how modern capitalism created our mental health crisis. </a:t>
            </a:r>
            <a:r>
              <a:rPr lang="en-GB" dirty="0">
                <a:solidFill>
                  <a:prstClr val="black"/>
                </a:solidFill>
                <a:latin typeface="Calibri" panose="020F0502020204030204"/>
              </a:rPr>
              <a:t>London: Atlantic Books. </a:t>
            </a:r>
            <a:endPar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lang="en-GB" dirty="0">
                <a:solidFill>
                  <a:prstClr val="black"/>
                </a:solidFill>
                <a:latin typeface="Calibri" panose="020F0502020204030204"/>
              </a:rPr>
              <a:t>Egeland, B., Carlson, E., and </a:t>
            </a:r>
            <a:r>
              <a:rPr lang="en-GB" dirty="0" err="1">
                <a:solidFill>
                  <a:prstClr val="black"/>
                </a:solidFill>
                <a:latin typeface="Calibri" panose="020F0502020204030204"/>
              </a:rPr>
              <a:t>Stroufe</a:t>
            </a:r>
            <a:r>
              <a:rPr lang="en-GB" dirty="0">
                <a:solidFill>
                  <a:prstClr val="black"/>
                </a:solidFill>
                <a:latin typeface="Calibri" panose="020F0502020204030204"/>
              </a:rPr>
              <a:t>, L. (1993) Resilience as process. </a:t>
            </a:r>
            <a:r>
              <a:rPr lang="en-GB" u="sng" dirty="0">
                <a:solidFill>
                  <a:prstClr val="black"/>
                </a:solidFill>
                <a:latin typeface="Calibri" panose="020F0502020204030204"/>
              </a:rPr>
              <a:t>Development and Psychopathology </a:t>
            </a:r>
            <a:r>
              <a:rPr lang="en-GB" dirty="0">
                <a:solidFill>
                  <a:prstClr val="black"/>
                </a:solidFill>
                <a:latin typeface="Calibri" panose="020F0502020204030204"/>
              </a:rPr>
              <a:t>, 5, 517-528.</a:t>
            </a:r>
          </a:p>
          <a:p>
            <a:pPr marL="0" indent="0">
              <a:buNone/>
            </a:pPr>
            <a:r>
              <a:rPr lang="en-GB" dirty="0">
                <a:solidFill>
                  <a:prstClr val="black"/>
                </a:solidFill>
                <a:latin typeface="Calibri" panose="020F0502020204030204"/>
              </a:rPr>
              <a:t>Foucault, M. (1980) </a:t>
            </a:r>
            <a:r>
              <a:rPr lang="en-GB" i="1" dirty="0">
                <a:solidFill>
                  <a:prstClr val="black"/>
                </a:solidFill>
                <a:latin typeface="Calibri" panose="020F0502020204030204"/>
              </a:rPr>
              <a:t>Power/ Knowledge: selected interviews and other writings 1972</a:t>
            </a:r>
            <a:r>
              <a:rPr lang="en-GB" dirty="0">
                <a:solidFill>
                  <a:prstClr val="black"/>
                </a:solidFill>
                <a:latin typeface="Calibri" panose="020F0502020204030204"/>
              </a:rPr>
              <a:t>-1977, ed. C. Gordon. New York: Random House </a:t>
            </a:r>
          </a:p>
          <a:p>
            <a:pPr marL="0" indent="0">
              <a:buNone/>
            </a:pP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General Medical Council/ Medical Schools Council (2016) </a:t>
            </a:r>
            <a:r>
              <a:rPr kumimoji="0" lang="en-GB" sz="2800" b="0" i="1" strike="noStrike" kern="1200" cap="none" spc="0" normalizeH="0" baseline="0" noProof="0" dirty="0">
                <a:ln>
                  <a:noFill/>
                </a:ln>
                <a:solidFill>
                  <a:prstClr val="black"/>
                </a:solidFill>
                <a:effectLst/>
                <a:uLnTx/>
                <a:uFillTx/>
                <a:latin typeface="Calibri" panose="020F0502020204030204"/>
                <a:ea typeface="+mn-ea"/>
                <a:cs typeface="+mn-cs"/>
              </a:rPr>
              <a:t>Achieving good medical practice: guidance for medical students</a:t>
            </a:r>
            <a:r>
              <a:rPr kumimoji="0" lang="en-GB" sz="2800" b="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800" b="0" strike="noStrike" kern="1200" cap="none" spc="0" normalizeH="0" baseline="0" noProof="0" dirty="0">
                <a:ln>
                  <a:noFill/>
                </a:ln>
                <a:solidFill>
                  <a:prstClr val="black"/>
                </a:solidFill>
                <a:effectLst/>
                <a:uLnTx/>
                <a:uFillTx/>
                <a:latin typeface="Calibri" panose="020F0502020204030204"/>
                <a:ea typeface="+mn-ea"/>
                <a:cs typeface="+mn-cs"/>
                <a:hlinkClick r:id="rId2"/>
              </a:rPr>
              <a:t>https://www.gmc-uk.org/education/standards-guidance-and-curricula/guidance/student-professionalism-and-ftp/achieving-good-medical-practice</a:t>
            </a:r>
            <a:endParaRPr kumimoji="0" lang="en-GB" sz="2800" b="0"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r>
              <a:rPr kumimoji="0" lang="en-GB" sz="2800" b="0" i="0" strike="noStrike" kern="1200" cap="none" spc="0" normalizeH="0" baseline="0" noProof="0" dirty="0">
                <a:ln>
                  <a:noFill/>
                </a:ln>
                <a:solidFill>
                  <a:prstClr val="black"/>
                </a:solidFill>
                <a:effectLst/>
                <a:uLnTx/>
                <a:uFillTx/>
                <a:latin typeface="Calibri" panose="020F0502020204030204"/>
                <a:ea typeface="+mn-ea"/>
                <a:cs typeface="+mn-cs"/>
              </a:rPr>
              <a:t>General Medical Council (2017) </a:t>
            </a:r>
            <a:r>
              <a:rPr kumimoji="0" lang="en-GB" sz="2800" b="0" i="1" strike="noStrike" kern="1200" cap="none" spc="0" normalizeH="0" baseline="0" noProof="0" dirty="0">
                <a:ln>
                  <a:noFill/>
                </a:ln>
                <a:solidFill>
                  <a:prstClr val="black"/>
                </a:solidFill>
                <a:effectLst/>
                <a:uLnTx/>
                <a:uFillTx/>
                <a:latin typeface="Calibri" panose="020F0502020204030204"/>
                <a:ea typeface="+mn-ea"/>
                <a:cs typeface="+mn-cs"/>
              </a:rPr>
              <a:t>Generic professional capabilities framework. </a:t>
            </a:r>
            <a:r>
              <a:rPr kumimoji="0" lang="en-GB" sz="2800" b="0" strike="noStrike" kern="1200" cap="none" spc="0" normalizeH="0" baseline="0" noProof="0" dirty="0">
                <a:ln>
                  <a:noFill/>
                </a:ln>
                <a:solidFill>
                  <a:prstClr val="black"/>
                </a:solidFill>
                <a:effectLst/>
                <a:uLnTx/>
                <a:uFillTx/>
                <a:latin typeface="Calibri" panose="020F0502020204030204"/>
                <a:ea typeface="+mn-ea"/>
                <a:cs typeface="+mn-cs"/>
              </a:rPr>
              <a:t>Manchester: General Medical Council. </a:t>
            </a:r>
            <a:r>
              <a:rPr kumimoji="0" lang="en-GB" sz="2800" b="0" strike="noStrike" kern="1200" cap="none" spc="0" normalizeH="0" baseline="0" noProof="0" dirty="0">
                <a:ln>
                  <a:noFill/>
                </a:ln>
                <a:solidFill>
                  <a:prstClr val="black"/>
                </a:solidFill>
                <a:effectLst/>
                <a:uLnTx/>
                <a:uFillTx/>
                <a:latin typeface="Calibri" panose="020F0502020204030204"/>
                <a:ea typeface="+mn-ea"/>
                <a:cs typeface="+mn-cs"/>
                <a:hlinkClick r:id="rId3"/>
              </a:rPr>
              <a:t>https://www.gmc-uk.org/education/standards-guidance-and-curricula/standards-and-outcomes/generic-professional-capabilities-framework</a:t>
            </a:r>
            <a:endParaRPr lang="en-GB" dirty="0">
              <a:solidFill>
                <a:prstClr val="black"/>
              </a:solidFill>
              <a:latin typeface="Calibri" panose="020F0502020204030204"/>
            </a:endParaRPr>
          </a:p>
          <a:p>
            <a:pPr marL="0" indent="0">
              <a:buNone/>
            </a:pPr>
            <a:r>
              <a:rPr lang="en-GB" dirty="0" err="1">
                <a:solidFill>
                  <a:prstClr val="black"/>
                </a:solidFill>
                <a:latin typeface="Calibri" panose="020F0502020204030204"/>
              </a:rPr>
              <a:t>Gössling-Reisemann</a:t>
            </a:r>
            <a:r>
              <a:rPr lang="en-GB" dirty="0">
                <a:solidFill>
                  <a:prstClr val="black"/>
                </a:solidFill>
                <a:latin typeface="Calibri" panose="020F0502020204030204"/>
              </a:rPr>
              <a:t>, S., </a:t>
            </a:r>
            <a:r>
              <a:rPr lang="en-GB" dirty="0" err="1">
                <a:solidFill>
                  <a:prstClr val="black"/>
                </a:solidFill>
                <a:latin typeface="Calibri" panose="020F0502020204030204"/>
              </a:rPr>
              <a:t>Hellige</a:t>
            </a:r>
            <a:r>
              <a:rPr lang="en-GB" dirty="0">
                <a:solidFill>
                  <a:prstClr val="black"/>
                </a:solidFill>
                <a:latin typeface="Calibri" panose="020F0502020204030204"/>
              </a:rPr>
              <a:t>, H. and </a:t>
            </a:r>
            <a:r>
              <a:rPr lang="en-GB" dirty="0" err="1">
                <a:solidFill>
                  <a:prstClr val="black"/>
                </a:solidFill>
                <a:latin typeface="Calibri" panose="020F0502020204030204"/>
              </a:rPr>
              <a:t>Thier</a:t>
            </a:r>
            <a:r>
              <a:rPr lang="en-GB" dirty="0">
                <a:solidFill>
                  <a:prstClr val="black"/>
                </a:solidFill>
                <a:latin typeface="Calibri" panose="020F0502020204030204"/>
              </a:rPr>
              <a:t>, P. (2018) The resilience concept: from its historical roots to theoretical framework for critical infrastructure design, </a:t>
            </a:r>
            <a:r>
              <a:rPr lang="en-GB" dirty="0" err="1">
                <a:solidFill>
                  <a:prstClr val="black"/>
                </a:solidFill>
                <a:latin typeface="Calibri" panose="020F0502020204030204"/>
              </a:rPr>
              <a:t>Artec</a:t>
            </a:r>
            <a:r>
              <a:rPr lang="en-GB" dirty="0">
                <a:solidFill>
                  <a:prstClr val="black"/>
                </a:solidFill>
                <a:latin typeface="Calibri" panose="020F0502020204030204"/>
              </a:rPr>
              <a:t> Paper Nr. 17, University of Bremen (available at https://media.suub.uni-bremen.de/bitstream/elib/4775/1/217_paper.pdf).</a:t>
            </a:r>
          </a:p>
          <a:p>
            <a:pPr marL="0" indent="0">
              <a:buNone/>
            </a:pPr>
            <a:r>
              <a:rPr lang="en-GB" dirty="0" err="1">
                <a:solidFill>
                  <a:prstClr val="black"/>
                </a:solidFill>
                <a:latin typeface="Calibri" panose="020F0502020204030204"/>
              </a:rPr>
              <a:t>Holling</a:t>
            </a:r>
            <a:r>
              <a:rPr lang="en-GB" dirty="0">
                <a:solidFill>
                  <a:prstClr val="black"/>
                </a:solidFill>
                <a:latin typeface="Calibri" panose="020F0502020204030204"/>
              </a:rPr>
              <a:t>, C. (1973) Resilience and stability of sociological systems. </a:t>
            </a:r>
            <a:r>
              <a:rPr lang="en-GB" u="sng" dirty="0">
                <a:solidFill>
                  <a:prstClr val="black"/>
                </a:solidFill>
                <a:latin typeface="Calibri" panose="020F0502020204030204"/>
              </a:rPr>
              <a:t>Annual Review of Ecology and Systematics</a:t>
            </a:r>
            <a:r>
              <a:rPr lang="en-GB" dirty="0">
                <a:solidFill>
                  <a:prstClr val="black"/>
                </a:solidFill>
                <a:latin typeface="Calibri" panose="020F0502020204030204"/>
              </a:rPr>
              <a:t>, 4, 1-23.</a:t>
            </a:r>
          </a:p>
          <a:p>
            <a:pPr marL="0" indent="0">
              <a:buNone/>
            </a:pPr>
            <a:r>
              <a:rPr lang="en-GB" dirty="0"/>
              <a:t>Howe, A, </a:t>
            </a:r>
            <a:r>
              <a:rPr lang="en-GB" dirty="0" err="1"/>
              <a:t>Smajdor</a:t>
            </a:r>
            <a:r>
              <a:rPr lang="en-GB" dirty="0"/>
              <a:t>, A., and </a:t>
            </a:r>
            <a:r>
              <a:rPr lang="en-GB" dirty="0" err="1"/>
              <a:t>Stockl</a:t>
            </a:r>
            <a:r>
              <a:rPr lang="en-GB" dirty="0"/>
              <a:t>, A. (2012) Towards an understanding of resilience and its relevance to medical training. </a:t>
            </a:r>
            <a:r>
              <a:rPr lang="en-GB" u="sng" dirty="0"/>
              <a:t>Medical Education</a:t>
            </a:r>
            <a:r>
              <a:rPr lang="en-GB" dirty="0"/>
              <a:t>, 46 (4), 349-356. </a:t>
            </a:r>
          </a:p>
          <a:p>
            <a:pPr marL="0" indent="0">
              <a:buNone/>
            </a:pPr>
            <a:r>
              <a:rPr lang="en-GB" dirty="0"/>
              <a:t>Ishak, W., Lederer, S., </a:t>
            </a:r>
            <a:r>
              <a:rPr lang="en-GB" dirty="0" err="1"/>
              <a:t>Mandili</a:t>
            </a:r>
            <a:r>
              <a:rPr lang="en-GB" dirty="0"/>
              <a:t>, C., </a:t>
            </a:r>
            <a:r>
              <a:rPr lang="en-GB" dirty="0" err="1"/>
              <a:t>Nikravesh</a:t>
            </a:r>
            <a:r>
              <a:rPr lang="en-GB" dirty="0"/>
              <a:t>, R., Seligman, l., Vasa, M., </a:t>
            </a:r>
            <a:r>
              <a:rPr lang="en-GB" dirty="0" err="1"/>
              <a:t>Ogunyemi</a:t>
            </a:r>
            <a:r>
              <a:rPr lang="en-GB" dirty="0"/>
              <a:t>, D., and Bernstein, C. (2009) Burnout during residency training: a systematic review. </a:t>
            </a:r>
            <a:r>
              <a:rPr lang="en-GB" u="sng" dirty="0"/>
              <a:t>Journal of Graduate Medical Education</a:t>
            </a:r>
            <a:r>
              <a:rPr lang="en-GB" dirty="0"/>
              <a:t>, 2, 236-242.</a:t>
            </a:r>
          </a:p>
          <a:p>
            <a:pPr marL="0" indent="0">
              <a:buNone/>
            </a:pPr>
            <a:r>
              <a:rPr lang="en-GB" dirty="0" err="1"/>
              <a:t>Kuijer</a:t>
            </a:r>
            <a:r>
              <a:rPr lang="en-GB" dirty="0"/>
              <a:t>, L., </a:t>
            </a:r>
            <a:r>
              <a:rPr lang="en-GB" dirty="0" err="1"/>
              <a:t>Nicenboim</a:t>
            </a:r>
            <a:r>
              <a:rPr lang="en-GB" dirty="0"/>
              <a:t>, I. and </a:t>
            </a:r>
            <a:r>
              <a:rPr lang="en-GB" dirty="0" err="1"/>
              <a:t>Giaccardi</a:t>
            </a:r>
            <a:r>
              <a:rPr lang="en-GB" dirty="0"/>
              <a:t>, E. (2017) Conceptualising resourcefulness as a dispersed practice</a:t>
            </a:r>
            <a:r>
              <a:rPr lang="en-GB" u="sng" dirty="0"/>
              <a:t>, Proceedings of the 2017 Conference on Designing Interactive Systems</a:t>
            </a:r>
            <a:r>
              <a:rPr lang="en-GB" dirty="0"/>
              <a:t> 15-27 (accessed at </a:t>
            </a:r>
            <a:r>
              <a:rPr lang="en-GB" dirty="0">
                <a:hlinkClick r:id="rId4"/>
              </a:rPr>
              <a:t>https://dl.acm.org/doi/pdf/10.1145/3064663.3064698</a:t>
            </a:r>
            <a:r>
              <a:rPr lang="en-GB" dirty="0"/>
              <a:t>)</a:t>
            </a:r>
          </a:p>
          <a:p>
            <a:pPr marL="0" indent="0">
              <a:buNone/>
            </a:pPr>
            <a:endParaRPr lang="en-GB" dirty="0"/>
          </a:p>
        </p:txBody>
      </p:sp>
    </p:spTree>
    <p:extLst>
      <p:ext uri="{BB962C8B-B14F-4D97-AF65-F5344CB8AC3E}">
        <p14:creationId xmlns:p14="http://schemas.microsoft.com/office/powerpoint/2010/main" val="3006196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12F40-39E8-9B81-7EDC-3CA7C8749CA9}"/>
              </a:ext>
            </a:extLst>
          </p:cNvPr>
          <p:cNvSpPr>
            <a:spLocks noGrp="1"/>
          </p:cNvSpPr>
          <p:nvPr>
            <p:ph type="title"/>
          </p:nvPr>
        </p:nvSpPr>
        <p:spPr/>
        <p:txBody>
          <a:bodyPr>
            <a:normAutofit/>
          </a:bodyPr>
          <a:lstStyle/>
          <a:p>
            <a:r>
              <a:rPr lang="en-GB" sz="3600" dirty="0">
                <a:solidFill>
                  <a:srgbClr val="0070C0"/>
                </a:solidFill>
              </a:rPr>
              <a:t>References (cont’d)</a:t>
            </a:r>
          </a:p>
        </p:txBody>
      </p:sp>
      <p:sp>
        <p:nvSpPr>
          <p:cNvPr id="3" name="Content Placeholder 2">
            <a:extLst>
              <a:ext uri="{FF2B5EF4-FFF2-40B4-BE49-F238E27FC236}">
                <a16:creationId xmlns:a16="http://schemas.microsoft.com/office/drawing/2014/main" id="{5C4A4E8F-4303-5B99-517A-E6F6389D1809}"/>
              </a:ext>
            </a:extLst>
          </p:cNvPr>
          <p:cNvSpPr>
            <a:spLocks noGrp="1"/>
          </p:cNvSpPr>
          <p:nvPr>
            <p:ph idx="1"/>
          </p:nvPr>
        </p:nvSpPr>
        <p:spPr>
          <a:xfrm>
            <a:off x="838200" y="1825625"/>
            <a:ext cx="10515600" cy="4667250"/>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Law, J. (1994)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Organizing Modernity. </a:t>
            </a:r>
            <a:r>
              <a:rPr kumimoji="0" lang="en-GB" sz="1100" b="0" u="none" strike="noStrike" kern="1200" cap="none" spc="0" normalizeH="0" baseline="0" noProof="0" dirty="0">
                <a:ln>
                  <a:noFill/>
                </a:ln>
                <a:solidFill>
                  <a:prstClr val="black"/>
                </a:solidFill>
                <a:effectLst/>
                <a:uLnTx/>
                <a:uFillTx/>
                <a:latin typeface="Calibri" panose="020F0502020204030204"/>
                <a:ea typeface="+mn-ea"/>
                <a:cs typeface="+mn-cs"/>
              </a:rPr>
              <a:t>Oxford; Cambridge, Mass.: Blackwell. </a:t>
            </a:r>
            <a:endPar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MacKinnon D. and </a:t>
            </a: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Derickson</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K. (2013) From resilience to resourcefulness. A critique of resilience policy and activism. </a:t>
            </a:r>
            <a:r>
              <a:rPr kumimoji="0" lang="en-GB" sz="1100" b="0" i="0" u="sng" strike="noStrike" kern="1200" cap="none" spc="0" normalizeH="0" baseline="0" noProof="0" dirty="0">
                <a:ln>
                  <a:noFill/>
                </a:ln>
                <a:solidFill>
                  <a:prstClr val="black"/>
                </a:solidFill>
                <a:effectLst/>
                <a:uLnTx/>
                <a:uFillTx/>
                <a:latin typeface="Calibri" panose="020F0502020204030204"/>
                <a:ea typeface="+mn-ea"/>
                <a:cs typeface="+mn-cs"/>
              </a:rPr>
              <a:t>Progress in Human Geography</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37 (2), 253-270.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Marsh, A. and Martin, H. (2006)  Academic resilience and its psychological and educational correlates: a construct validity approach. </a:t>
            </a:r>
            <a:r>
              <a:rPr kumimoji="0" lang="en-GB" sz="1100" b="0" i="0" u="sng" strike="noStrike" kern="1200" cap="none" spc="0" normalizeH="0" baseline="0" noProof="0" dirty="0">
                <a:ln>
                  <a:noFill/>
                </a:ln>
                <a:solidFill>
                  <a:prstClr val="black"/>
                </a:solidFill>
                <a:effectLst/>
                <a:uLnTx/>
                <a:uFillTx/>
                <a:latin typeface="Calibri" panose="020F0502020204030204"/>
                <a:ea typeface="+mn-ea"/>
                <a:cs typeface="+mn-cs"/>
              </a:rPr>
              <a:t>Psychology in the Schools</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43 (3), 267-281.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100" dirty="0" err="1">
                <a:solidFill>
                  <a:prstClr val="black"/>
                </a:solidFill>
                <a:latin typeface="Calibri" panose="020F0502020204030204"/>
              </a:rPr>
              <a:t>McAslan</a:t>
            </a:r>
            <a:r>
              <a:rPr lang="en-GB" sz="1100" dirty="0">
                <a:solidFill>
                  <a:prstClr val="black"/>
                </a:solidFill>
                <a:latin typeface="Calibri" panose="020F0502020204030204"/>
              </a:rPr>
              <a:t>, A. (2011) Community resilience: understanding the concept and its application. Discussion Paper, Torrens Research Institute, Flinders University, Adelaide. (available at </a:t>
            </a:r>
            <a:r>
              <a:rPr lang="en-GB" sz="1100" dirty="0">
                <a:solidFill>
                  <a:prstClr val="black"/>
                </a:solidFill>
                <a:latin typeface="Calibri" panose="020F0502020204030204"/>
                <a:hlinkClick r:id="rId2"/>
              </a:rPr>
              <a:t>https://www.flinders.edu.au/content/dam/documents/research/torrens-resilience-institute/understanding-community-resilience.pdf</a:t>
            </a:r>
            <a:r>
              <a:rPr lang="en-GB" sz="1100" dirty="0">
                <a:solidFill>
                  <a:prstClr val="black"/>
                </a:solidFill>
                <a:latin typeface="Calibri" panose="020F0502020204030204"/>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Merriman, M. (1885) </a:t>
            </a:r>
            <a:r>
              <a:rPr kumimoji="0" lang="en-GB" sz="1100" b="0" i="1" u="none" strike="noStrike" kern="1200" cap="none" spc="0" normalizeH="0" baseline="0" noProof="0" dirty="0">
                <a:ln>
                  <a:noFill/>
                </a:ln>
                <a:solidFill>
                  <a:prstClr val="black"/>
                </a:solidFill>
                <a:effectLst/>
                <a:uLnTx/>
                <a:uFillTx/>
                <a:latin typeface="Calibri" panose="020F0502020204030204"/>
                <a:ea typeface="+mn-ea"/>
                <a:cs typeface="+mn-cs"/>
              </a:rPr>
              <a:t>A textbook on the mechanics of materials and of beams. </a:t>
            </a:r>
            <a:r>
              <a:rPr kumimoji="0" lang="en-GB" sz="1100" b="0" u="none" strike="noStrike" kern="1200" cap="none" spc="0" normalizeH="0" baseline="0" noProof="0" dirty="0">
                <a:ln>
                  <a:noFill/>
                </a:ln>
                <a:solidFill>
                  <a:prstClr val="black"/>
                </a:solidFill>
                <a:effectLst/>
                <a:uLnTx/>
                <a:uFillTx/>
                <a:latin typeface="Calibri" panose="020F0502020204030204"/>
                <a:ea typeface="+mn-ea"/>
                <a:cs typeface="+mn-cs"/>
              </a:rPr>
              <a:t>New York: John Wiley and sons.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Passi</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V. (2014) Developing resilience throughout the continuum of medical education, </a:t>
            </a:r>
            <a:r>
              <a:rPr kumimoji="0" lang="en-GB" sz="1100" b="0" i="0" u="sng" strike="noStrike" kern="1200" cap="none" spc="0" normalizeH="0" baseline="0" noProof="0" dirty="0">
                <a:ln>
                  <a:noFill/>
                </a:ln>
                <a:solidFill>
                  <a:prstClr val="black"/>
                </a:solidFill>
                <a:effectLst/>
                <a:uLnTx/>
                <a:uFillTx/>
                <a:latin typeface="Calibri" panose="020F0502020204030204"/>
                <a:ea typeface="+mn-ea"/>
                <a:cs typeface="+mn-cs"/>
              </a:rPr>
              <a:t>Perspectives on Medical Education</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 5, 329-331. </a:t>
            </a:r>
            <a:endParaRPr kumimoji="0" lang="en-GB" sz="11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err="1">
                <a:ln>
                  <a:noFill/>
                </a:ln>
                <a:solidFill>
                  <a:prstClr val="black"/>
                </a:solidFill>
                <a:effectLst/>
                <a:uLnTx/>
                <a:uFillTx/>
                <a:latin typeface="Calibri" panose="020F0502020204030204"/>
                <a:ea typeface="+mn-ea"/>
                <a:cs typeface="+mn-cs"/>
              </a:rPr>
              <a:t>Ripullone</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K. and Womersley, K. (2019) Is resilience a trainable skill? </a:t>
            </a:r>
            <a:r>
              <a:rPr kumimoji="0" lang="en-GB" sz="1100" b="0" i="0" u="sng" strike="noStrike" kern="1200" cap="none" spc="0" normalizeH="0" baseline="0" noProof="0" dirty="0">
                <a:ln>
                  <a:noFill/>
                </a:ln>
                <a:solidFill>
                  <a:prstClr val="black"/>
                </a:solidFill>
                <a:effectLst/>
                <a:uLnTx/>
                <a:uFillTx/>
                <a:latin typeface="Calibri" panose="020F0502020204030204"/>
                <a:ea typeface="+mn-ea"/>
                <a:cs typeface="+mn-cs"/>
              </a:rPr>
              <a:t>BMJ</a:t>
            </a: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 365: 12162.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Rutter, M. (1987) Psychosocial </a:t>
            </a:r>
            <a:r>
              <a:rPr lang="en-GB" sz="1100" dirty="0">
                <a:solidFill>
                  <a:prstClr val="black"/>
                </a:solidFill>
                <a:latin typeface="Calibri" panose="020F0502020204030204"/>
              </a:rPr>
              <a:t>resilience and protective mechanisms, </a:t>
            </a:r>
            <a:r>
              <a:rPr lang="en-GB" sz="1100" u="sng" dirty="0">
                <a:solidFill>
                  <a:prstClr val="black"/>
                </a:solidFill>
                <a:latin typeface="Calibri" panose="020F0502020204030204"/>
              </a:rPr>
              <a:t>American Journal of Orthopsychiatry</a:t>
            </a:r>
            <a:r>
              <a:rPr lang="en-GB" sz="1100" dirty="0">
                <a:solidFill>
                  <a:prstClr val="black"/>
                </a:solidFill>
                <a:latin typeface="Calibri" panose="020F0502020204030204"/>
              </a:rPr>
              <a:t>, 57, 3, 316-331.</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100" dirty="0">
                <a:solidFill>
                  <a:prstClr val="black"/>
                </a:solidFill>
                <a:latin typeface="Calibri" panose="020F0502020204030204"/>
              </a:rPr>
              <a:t>Wright, B. and </a:t>
            </a:r>
            <a:r>
              <a:rPr lang="en-GB" sz="1100" dirty="0" err="1">
                <a:solidFill>
                  <a:prstClr val="black"/>
                </a:solidFill>
                <a:latin typeface="Calibri" panose="020F0502020204030204"/>
              </a:rPr>
              <a:t>Mynett</a:t>
            </a:r>
            <a:r>
              <a:rPr lang="en-GB" sz="1100" dirty="0">
                <a:solidFill>
                  <a:prstClr val="black"/>
                </a:solidFill>
                <a:latin typeface="Calibri" panose="020F0502020204030204"/>
              </a:rPr>
              <a:t>, J. (2019) Training Medical students to manage difficult circumstances – a curriculum for resilience and resourcefulness. </a:t>
            </a:r>
            <a:r>
              <a:rPr lang="en-GB" sz="1100" u="sng" dirty="0">
                <a:solidFill>
                  <a:prstClr val="black"/>
                </a:solidFill>
                <a:latin typeface="Calibri" panose="020F0502020204030204"/>
              </a:rPr>
              <a:t>BMC Medical Education</a:t>
            </a:r>
            <a:r>
              <a:rPr lang="en-GB" sz="1100" dirty="0">
                <a:solidFill>
                  <a:prstClr val="black"/>
                </a:solidFill>
                <a:latin typeface="Calibri" panose="020F0502020204030204"/>
              </a:rPr>
              <a:t>, 19:280. </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indent="0">
              <a:buNone/>
            </a:pPr>
            <a:endParaRPr lang="en-GB" dirty="0"/>
          </a:p>
        </p:txBody>
      </p:sp>
    </p:spTree>
    <p:extLst>
      <p:ext uri="{BB962C8B-B14F-4D97-AF65-F5344CB8AC3E}">
        <p14:creationId xmlns:p14="http://schemas.microsoft.com/office/powerpoint/2010/main" val="1583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5456-D207-28E8-E4B0-68D0A08005B2}"/>
              </a:ext>
            </a:extLst>
          </p:cNvPr>
          <p:cNvSpPr>
            <a:spLocks noGrp="1"/>
          </p:cNvSpPr>
          <p:nvPr>
            <p:ph type="title"/>
          </p:nvPr>
        </p:nvSpPr>
        <p:spPr>
          <a:xfrm>
            <a:off x="709612" y="94017"/>
            <a:ext cx="10772775" cy="1658198"/>
          </a:xfrm>
        </p:spPr>
        <p:txBody>
          <a:bodyPr>
            <a:normAutofit/>
          </a:bodyPr>
          <a:lstStyle/>
          <a:p>
            <a:r>
              <a:rPr lang="en-GB" sz="3600" dirty="0">
                <a:solidFill>
                  <a:schemeClr val="accent1"/>
                </a:solidFill>
              </a:rPr>
              <a:t>(1) Resilience </a:t>
            </a:r>
            <a:r>
              <a:rPr lang="en-GB" sz="3600" dirty="0"/>
              <a:t>and </a:t>
            </a:r>
            <a:r>
              <a:rPr lang="en-GB" sz="3600" dirty="0">
                <a:solidFill>
                  <a:schemeClr val="accent1"/>
                </a:solidFill>
              </a:rPr>
              <a:t>our students</a:t>
            </a:r>
          </a:p>
        </p:txBody>
      </p:sp>
      <p:sp>
        <p:nvSpPr>
          <p:cNvPr id="3" name="Content Placeholder 2">
            <a:extLst>
              <a:ext uri="{FF2B5EF4-FFF2-40B4-BE49-F238E27FC236}">
                <a16:creationId xmlns:a16="http://schemas.microsoft.com/office/drawing/2014/main" id="{F226E44E-06D3-BA83-306E-E6A3AC054EBD}"/>
              </a:ext>
            </a:extLst>
          </p:cNvPr>
          <p:cNvSpPr>
            <a:spLocks noGrp="1"/>
          </p:cNvSpPr>
          <p:nvPr>
            <p:ph idx="1"/>
          </p:nvPr>
        </p:nvSpPr>
        <p:spPr>
          <a:xfrm>
            <a:off x="838199" y="1618889"/>
            <a:ext cx="10515600" cy="4837569"/>
          </a:xfrm>
        </p:spPr>
        <p:txBody>
          <a:bodyPr>
            <a:normAutofit fontScale="70000" lnSpcReduction="20000"/>
          </a:bodyPr>
          <a:lstStyle/>
          <a:p>
            <a:pPr marL="0" indent="0">
              <a:buNone/>
            </a:pPr>
            <a:r>
              <a:rPr lang="en-GB" dirty="0"/>
              <a:t> A world full of </a:t>
            </a:r>
            <a:r>
              <a:rPr lang="en-GB" b="1" dirty="0"/>
              <a:t>threat</a:t>
            </a:r>
            <a:r>
              <a:rPr lang="en-GB" dirty="0"/>
              <a:t> </a:t>
            </a:r>
          </a:p>
          <a:p>
            <a:pPr marL="0" indent="0">
              <a:buNone/>
            </a:pPr>
            <a:r>
              <a:rPr lang="en-GB" dirty="0"/>
              <a:t>e.g. </a:t>
            </a:r>
          </a:p>
          <a:p>
            <a:pPr>
              <a:buFont typeface="Arial" panose="020B0604020202020204" pitchFamily="34" charset="0"/>
              <a:buChar char="•"/>
            </a:pPr>
            <a:r>
              <a:rPr lang="en-GB" dirty="0"/>
              <a:t>how can I pass this resit?</a:t>
            </a:r>
          </a:p>
          <a:p>
            <a:pPr>
              <a:buFont typeface="Arial" panose="020B0604020202020204" pitchFamily="34" charset="0"/>
              <a:buChar char="•"/>
            </a:pPr>
            <a:r>
              <a:rPr lang="en-GB" dirty="0"/>
              <a:t>keep up with the changing knowledge about x?</a:t>
            </a:r>
          </a:p>
          <a:p>
            <a:pPr>
              <a:buFont typeface="Arial" panose="020B0604020202020204" pitchFamily="34" charset="0"/>
              <a:buChar char="•"/>
            </a:pPr>
            <a:r>
              <a:rPr lang="en-GB" dirty="0"/>
              <a:t>survive the cost-of-living crisis?</a:t>
            </a:r>
          </a:p>
          <a:p>
            <a:pPr>
              <a:buFont typeface="Arial" panose="020B0604020202020204" pitchFamily="34" charset="0"/>
              <a:buChar char="•"/>
            </a:pPr>
            <a:r>
              <a:rPr lang="en-GB" dirty="0"/>
              <a:t>get over this break-up without it impacting on my work?</a:t>
            </a:r>
          </a:p>
          <a:p>
            <a:pPr>
              <a:buFont typeface="Arial" panose="020B0604020202020204" pitchFamily="34" charset="0"/>
              <a:buChar char="•"/>
            </a:pPr>
            <a:r>
              <a:rPr lang="en-GB" dirty="0"/>
              <a:t>appear confident and professional when I’m knackered and scared? </a:t>
            </a:r>
          </a:p>
          <a:p>
            <a:pPr>
              <a:buFont typeface="Arial" panose="020B0604020202020204" pitchFamily="34" charset="0"/>
              <a:buChar char="•"/>
            </a:pPr>
            <a:r>
              <a:rPr lang="en-GB" dirty="0"/>
              <a:t>know what specialty I might be suited to?</a:t>
            </a:r>
          </a:p>
          <a:p>
            <a:pPr>
              <a:buFont typeface="Arial" panose="020B0604020202020204" pitchFamily="34" charset="0"/>
              <a:buChar char="•"/>
            </a:pPr>
            <a:r>
              <a:rPr lang="en-GB" dirty="0"/>
              <a:t> do well as a black woman when there’s still so much implicit racism and sexism? </a:t>
            </a:r>
          </a:p>
          <a:p>
            <a:pPr>
              <a:buFont typeface="Arial" panose="020B0604020202020204" pitchFamily="34" charset="0"/>
              <a:buChar char="•"/>
            </a:pPr>
            <a:r>
              <a:rPr lang="en-GB" dirty="0"/>
              <a:t>stay on my feet in the NHS when everyone’s so crushed? </a:t>
            </a:r>
          </a:p>
          <a:p>
            <a:pPr>
              <a:buFont typeface="Arial" panose="020B0604020202020204" pitchFamily="34" charset="0"/>
              <a:buChar char="•"/>
            </a:pPr>
            <a:r>
              <a:rPr lang="en-GB" dirty="0"/>
              <a:t>tell my parents about my sexuality?</a:t>
            </a:r>
          </a:p>
          <a:p>
            <a:pPr>
              <a:buFont typeface="Arial" panose="020B0604020202020204" pitchFamily="34" charset="0"/>
              <a:buChar char="•"/>
            </a:pPr>
            <a:r>
              <a:rPr lang="en-GB" dirty="0"/>
              <a:t>focus on study when my Mum’s so unwell? </a:t>
            </a:r>
          </a:p>
          <a:p>
            <a:pPr marL="0" indent="0">
              <a:buNone/>
            </a:pPr>
            <a:r>
              <a:rPr lang="en-GB" dirty="0"/>
              <a:t>and so on…  </a:t>
            </a:r>
          </a:p>
          <a:p>
            <a:pPr marL="0" indent="0">
              <a:buNone/>
            </a:pPr>
            <a:r>
              <a:rPr lang="en-GB" dirty="0"/>
              <a:t> </a:t>
            </a:r>
          </a:p>
          <a:p>
            <a:pPr marL="0" indent="0">
              <a:buNone/>
            </a:pPr>
            <a:endParaRPr lang="en-GB" dirty="0"/>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1956341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AF76-E2D0-D6BC-E853-6F9ED8D5106A}"/>
              </a:ext>
            </a:extLst>
          </p:cNvPr>
          <p:cNvSpPr>
            <a:spLocks noGrp="1"/>
          </p:cNvSpPr>
          <p:nvPr>
            <p:ph type="title"/>
          </p:nvPr>
        </p:nvSpPr>
        <p:spPr/>
        <p:txBody>
          <a:bodyPr/>
          <a:lstStyle/>
          <a:p>
            <a:r>
              <a:rPr kumimoji="0" lang="en-GB" sz="3600" b="0" i="0" u="none" strike="noStrike" kern="1200" cap="none" spc="-120" normalizeH="0" baseline="0" noProof="0" dirty="0">
                <a:ln>
                  <a:noFill/>
                </a:ln>
                <a:solidFill>
                  <a:srgbClr val="50B4C8"/>
                </a:solidFill>
                <a:effectLst/>
                <a:uLnTx/>
                <a:uFillTx/>
                <a:latin typeface="Calibri Light" panose="020F0302020204030204"/>
                <a:ea typeface="+mj-ea"/>
                <a:cs typeface="+mj-cs"/>
              </a:rPr>
              <a:t>Resilience and our students (cont’d)</a:t>
            </a:r>
            <a:endParaRPr lang="en-GB" dirty="0"/>
          </a:p>
        </p:txBody>
      </p:sp>
      <p:sp>
        <p:nvSpPr>
          <p:cNvPr id="3" name="Content Placeholder 2">
            <a:extLst>
              <a:ext uri="{FF2B5EF4-FFF2-40B4-BE49-F238E27FC236}">
                <a16:creationId xmlns:a16="http://schemas.microsoft.com/office/drawing/2014/main" id="{F1933367-4E2B-872A-7713-9B36A867DDAC}"/>
              </a:ext>
            </a:extLst>
          </p:cNvPr>
          <p:cNvSpPr>
            <a:spLocks noGrp="1"/>
          </p:cNvSpPr>
          <p:nvPr>
            <p:ph idx="1"/>
          </p:nvPr>
        </p:nvSpPr>
        <p:spPr/>
        <p:txBody>
          <a:bodyPr>
            <a:normAutofit fontScale="92500" lnSpcReduction="10000"/>
          </a:bodyPr>
          <a:lstStyle/>
          <a:p>
            <a:pPr>
              <a:buFont typeface="Courier New" panose="02070309020205020404" pitchFamily="49" charset="0"/>
              <a:buChar char="o"/>
            </a:pPr>
            <a:r>
              <a:rPr lang="en-GB" dirty="0"/>
              <a:t> ‘Resilience’ has become a ubiquitous placeholder for a </a:t>
            </a:r>
            <a:r>
              <a:rPr lang="en-GB" i="1" dirty="0"/>
              <a:t>desideratum </a:t>
            </a:r>
            <a:r>
              <a:rPr lang="en-GB" dirty="0"/>
              <a:t>of coping on multiple levels. </a:t>
            </a:r>
          </a:p>
          <a:p>
            <a:pPr>
              <a:buFont typeface="Courier New" panose="02070309020205020404" pitchFamily="49" charset="0"/>
              <a:buChar char="o"/>
            </a:pPr>
            <a:r>
              <a:rPr lang="en-GB" dirty="0"/>
              <a:t> On first sight, what’s wrong with that?! We can all readily accept the term signals </a:t>
            </a:r>
            <a:r>
              <a:rPr lang="en-GB" i="1" dirty="0"/>
              <a:t>something</a:t>
            </a:r>
            <a:r>
              <a:rPr lang="en-GB" dirty="0"/>
              <a:t> important and then focus on how to instil/ nurture this ‘X’ capacity in our students (not to mention ourselves!) </a:t>
            </a:r>
          </a:p>
          <a:p>
            <a:pPr>
              <a:buFont typeface="Courier New" panose="02070309020205020404" pitchFamily="49" charset="0"/>
              <a:buChar char="o"/>
            </a:pPr>
            <a:r>
              <a:rPr lang="en-GB" dirty="0"/>
              <a:t>We all want our students to be able to cope and indeed </a:t>
            </a:r>
            <a:r>
              <a:rPr lang="en-GB" b="1" i="1" dirty="0"/>
              <a:t>flourish</a:t>
            </a:r>
            <a:r>
              <a:rPr lang="en-GB" dirty="0"/>
              <a:t> amid adversity</a:t>
            </a:r>
          </a:p>
          <a:p>
            <a:pPr marL="0" indent="0">
              <a:buNone/>
            </a:pPr>
            <a:r>
              <a:rPr lang="en-GB" i="1" dirty="0"/>
              <a:t>Meanwhile</a:t>
            </a:r>
          </a:p>
          <a:p>
            <a:pPr>
              <a:buFont typeface="Wingdings" panose="05000000000000000000" pitchFamily="2" charset="2"/>
              <a:buChar char="Ø"/>
            </a:pPr>
            <a:r>
              <a:rPr lang="en-GB" dirty="0"/>
              <a:t>Resilience has emerged as a crucial theme in formal regulatory documents (next slide) and within wider medical education scholarship and research</a:t>
            </a:r>
          </a:p>
          <a:p>
            <a:pPr>
              <a:buFont typeface="Wingdings" panose="05000000000000000000" pitchFamily="2" charset="2"/>
              <a:buChar char="Ø"/>
            </a:pPr>
            <a:r>
              <a:rPr lang="en-GB" dirty="0"/>
              <a:t>Claims are often made it’s teachable and assessable  (e.g. Wright and </a:t>
            </a:r>
            <a:r>
              <a:rPr lang="en-GB" dirty="0" err="1"/>
              <a:t>Mynett</a:t>
            </a:r>
            <a:r>
              <a:rPr lang="en-GB" dirty="0"/>
              <a:t>, 2019; </a:t>
            </a:r>
            <a:r>
              <a:rPr lang="en-GB" dirty="0" err="1"/>
              <a:t>Alahdab</a:t>
            </a:r>
            <a:r>
              <a:rPr lang="en-GB" dirty="0"/>
              <a:t> et al, 2020)  </a:t>
            </a:r>
          </a:p>
          <a:p>
            <a:endParaRPr lang="en-GB" dirty="0"/>
          </a:p>
        </p:txBody>
      </p:sp>
    </p:spTree>
    <p:extLst>
      <p:ext uri="{BB962C8B-B14F-4D97-AF65-F5344CB8AC3E}">
        <p14:creationId xmlns:p14="http://schemas.microsoft.com/office/powerpoint/2010/main" val="970779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751EA-63FD-BF42-4263-B6EF8CD13C85}"/>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F363CE5-3057-1011-5856-6BD2ABD2EBEE}"/>
              </a:ext>
            </a:extLst>
          </p:cNvPr>
          <p:cNvSpPr>
            <a:spLocks noGrp="1"/>
          </p:cNvSpPr>
          <p:nvPr>
            <p:ph idx="1"/>
          </p:nvPr>
        </p:nvSpPr>
        <p:spPr>
          <a:xfrm>
            <a:off x="949518" y="1253331"/>
            <a:ext cx="6771198" cy="4351338"/>
          </a:xfrm>
        </p:spPr>
        <p:txBody>
          <a:bodyPr>
            <a:normAutofit/>
          </a:bodyPr>
          <a:lstStyle/>
          <a:p>
            <a:pPr marL="0" indent="0">
              <a:buNone/>
            </a:pPr>
            <a:r>
              <a:rPr lang="en-US" dirty="0"/>
              <a:t>e.g. </a:t>
            </a:r>
          </a:p>
          <a:p>
            <a:pPr marL="0" indent="0">
              <a:buNone/>
            </a:pPr>
            <a:r>
              <a:rPr lang="en-US" i="1" dirty="0"/>
              <a:t>GMC Achieving Good Medical Practice </a:t>
            </a:r>
            <a:r>
              <a:rPr lang="en-US" dirty="0"/>
              <a:t>(2016) p7:  </a:t>
            </a:r>
            <a:r>
              <a:rPr lang="en-US" sz="2000" b="1" dirty="0">
                <a:solidFill>
                  <a:srgbClr val="C00000"/>
                </a:solidFill>
              </a:rPr>
              <a:t>‘True professionalism is about striving for excellence – to achieve this you’ll need to learn to (…) develop healthy ways to cope with stress and challenges (resilience)’</a:t>
            </a:r>
          </a:p>
          <a:p>
            <a:pPr marL="0" indent="0">
              <a:buNone/>
            </a:pPr>
            <a:r>
              <a:rPr lang="en-US" dirty="0"/>
              <a:t> </a:t>
            </a:r>
          </a:p>
          <a:p>
            <a:pPr marL="0" indent="0">
              <a:buNone/>
            </a:pPr>
            <a:r>
              <a:rPr lang="en-US" b="1" dirty="0">
                <a:solidFill>
                  <a:srgbClr val="C00000"/>
                </a:solidFill>
              </a:rPr>
              <a:t>‘emotional resilience’ </a:t>
            </a:r>
            <a:r>
              <a:rPr lang="en-US" dirty="0"/>
              <a:t>identified under Domain 1 (‘Professional Values &amp; </a:t>
            </a:r>
            <a:r>
              <a:rPr lang="en-US" dirty="0" err="1"/>
              <a:t>Behaviours’</a:t>
            </a:r>
            <a:r>
              <a:rPr lang="en-US" dirty="0"/>
              <a:t>) in the Council’s </a:t>
            </a:r>
            <a:r>
              <a:rPr lang="en-US" i="1" dirty="0"/>
              <a:t>Generic Professional Capabilities Framework </a:t>
            </a:r>
            <a:r>
              <a:rPr lang="en-US" dirty="0"/>
              <a:t>(2017)</a:t>
            </a:r>
          </a:p>
          <a:p>
            <a:pPr marL="0" indent="0">
              <a:buNone/>
            </a:pPr>
            <a:endParaRPr lang="en-GB" dirty="0"/>
          </a:p>
        </p:txBody>
      </p:sp>
      <p:pic>
        <p:nvPicPr>
          <p:cNvPr id="2050" name="Picture 2" descr="Achieving good medical practice: guidance for medical students">
            <a:extLst>
              <a:ext uri="{FF2B5EF4-FFF2-40B4-BE49-F238E27FC236}">
                <a16:creationId xmlns:a16="http://schemas.microsoft.com/office/drawing/2014/main" id="{0273A27A-3546-87AD-2DE4-D07BBF09A3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8637" y="876300"/>
            <a:ext cx="17907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4BE471D-6647-E23B-D4D0-48B7E26DEB82}"/>
              </a:ext>
            </a:extLst>
          </p:cNvPr>
          <p:cNvPicPr>
            <a:picLocks noChangeAspect="1"/>
          </p:cNvPicPr>
          <p:nvPr/>
        </p:nvPicPr>
        <p:blipFill>
          <a:blip r:embed="rId3"/>
          <a:stretch>
            <a:fillRect/>
          </a:stretch>
        </p:blipFill>
        <p:spPr>
          <a:xfrm>
            <a:off x="8459112" y="3633788"/>
            <a:ext cx="1800225" cy="2543175"/>
          </a:xfrm>
          <a:prstGeom prst="rect">
            <a:avLst/>
          </a:prstGeom>
        </p:spPr>
      </p:pic>
    </p:spTree>
    <p:extLst>
      <p:ext uri="{BB962C8B-B14F-4D97-AF65-F5344CB8AC3E}">
        <p14:creationId xmlns:p14="http://schemas.microsoft.com/office/powerpoint/2010/main" val="78795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5D015-3187-03C8-2A67-ECCA4913F34E}"/>
              </a:ext>
            </a:extLst>
          </p:cNvPr>
          <p:cNvSpPr>
            <a:spLocks noGrp="1"/>
          </p:cNvSpPr>
          <p:nvPr>
            <p:ph type="title"/>
          </p:nvPr>
        </p:nvSpPr>
        <p:spPr>
          <a:xfrm>
            <a:off x="1137034" y="609597"/>
            <a:ext cx="9392421" cy="1330841"/>
          </a:xfrm>
        </p:spPr>
        <p:txBody>
          <a:bodyPr>
            <a:normAutofit/>
          </a:bodyPr>
          <a:lstStyle/>
          <a:p>
            <a:r>
              <a:rPr lang="en-GB" sz="3600" dirty="0"/>
              <a:t>How else is ‘resilience’ framed in our field?</a:t>
            </a:r>
          </a:p>
        </p:txBody>
      </p:sp>
      <p:sp>
        <p:nvSpPr>
          <p:cNvPr id="3" name="Content Placeholder 2">
            <a:extLst>
              <a:ext uri="{FF2B5EF4-FFF2-40B4-BE49-F238E27FC236}">
                <a16:creationId xmlns:a16="http://schemas.microsoft.com/office/drawing/2014/main" id="{6F391C87-5D8C-3D2D-7918-440E0C1F167B}"/>
              </a:ext>
            </a:extLst>
          </p:cNvPr>
          <p:cNvSpPr>
            <a:spLocks noGrp="1"/>
          </p:cNvSpPr>
          <p:nvPr>
            <p:ph idx="1"/>
          </p:nvPr>
        </p:nvSpPr>
        <p:spPr>
          <a:xfrm>
            <a:off x="1137033" y="2198362"/>
            <a:ext cx="9867571" cy="4500389"/>
          </a:xfrm>
        </p:spPr>
        <p:txBody>
          <a:bodyPr>
            <a:normAutofit lnSpcReduction="10000"/>
          </a:bodyPr>
          <a:lstStyle/>
          <a:p>
            <a:pPr>
              <a:buFont typeface="Wingdings" panose="05000000000000000000" pitchFamily="2" charset="2"/>
              <a:buChar char="§"/>
            </a:pPr>
            <a:r>
              <a:rPr lang="en-GB" sz="1700" dirty="0"/>
              <a:t> (Definitions from the medical education literature)</a:t>
            </a:r>
            <a:r>
              <a:rPr lang="en-GB" sz="1800" b="1" dirty="0">
                <a:solidFill>
                  <a:srgbClr val="0070C0"/>
                </a:solidFill>
              </a:rPr>
              <a:t> </a:t>
            </a:r>
            <a:r>
              <a:rPr lang="en-GB" sz="1800" b="1" dirty="0">
                <a:solidFill>
                  <a:srgbClr val="7030A0"/>
                </a:solidFill>
              </a:rPr>
              <a:t>‘the long-term ability of individuals to survive in and thrive on adversity’ </a:t>
            </a:r>
            <a:r>
              <a:rPr lang="en-GB" sz="1800" dirty="0">
                <a:solidFill>
                  <a:schemeClr val="tx1"/>
                </a:solidFill>
              </a:rPr>
              <a:t>(Howe et al, 2012). But also </a:t>
            </a:r>
            <a:r>
              <a:rPr lang="en-GB" sz="1800" b="1" dirty="0">
                <a:solidFill>
                  <a:srgbClr val="7030A0"/>
                </a:solidFill>
              </a:rPr>
              <a:t>‘The mechanisms by which an individual might be equipped to engage with stressors with minimum negative impact, whilst experiencing personal growth’</a:t>
            </a:r>
            <a:r>
              <a:rPr lang="en-GB" sz="1800" b="1" dirty="0">
                <a:solidFill>
                  <a:srgbClr val="0070C0"/>
                </a:solidFill>
              </a:rPr>
              <a:t> </a:t>
            </a:r>
            <a:r>
              <a:rPr lang="en-GB" sz="1800" dirty="0">
                <a:solidFill>
                  <a:schemeClr val="tx1"/>
                </a:solidFill>
              </a:rPr>
              <a:t>(Wright and </a:t>
            </a:r>
            <a:r>
              <a:rPr lang="en-GB" sz="1800" dirty="0" err="1">
                <a:solidFill>
                  <a:schemeClr val="tx1"/>
                </a:solidFill>
              </a:rPr>
              <a:t>Mynett</a:t>
            </a:r>
            <a:r>
              <a:rPr lang="en-GB" sz="1800" dirty="0">
                <a:solidFill>
                  <a:schemeClr val="tx1"/>
                </a:solidFill>
              </a:rPr>
              <a:t>, 2019) Nature/ nurture? </a:t>
            </a:r>
          </a:p>
          <a:p>
            <a:pPr>
              <a:buFont typeface="Wingdings" panose="05000000000000000000" pitchFamily="2" charset="2"/>
              <a:buChar char="§"/>
            </a:pPr>
            <a:r>
              <a:rPr lang="en-GB" sz="1800" dirty="0">
                <a:solidFill>
                  <a:schemeClr val="tx1"/>
                </a:solidFill>
              </a:rPr>
              <a:t> (Frequently encountered near-synonyms) </a:t>
            </a:r>
            <a:r>
              <a:rPr lang="en-GB" sz="1800" b="1" dirty="0">
                <a:solidFill>
                  <a:srgbClr val="0070C0"/>
                </a:solidFill>
              </a:rPr>
              <a:t>‘bounce-back’; ‘grit’; ‘tenacity’; ‘perseverance’; ‘backbone’; ‘toughness’</a:t>
            </a:r>
          </a:p>
          <a:p>
            <a:pPr>
              <a:buFont typeface="Wingdings" panose="05000000000000000000" pitchFamily="2" charset="2"/>
              <a:buChar char="§"/>
            </a:pPr>
            <a:r>
              <a:rPr lang="en-GB" sz="1800" b="1" dirty="0">
                <a:solidFill>
                  <a:schemeClr val="tx1"/>
                </a:solidFill>
              </a:rPr>
              <a:t> </a:t>
            </a:r>
            <a:r>
              <a:rPr lang="en-GB" sz="1800" dirty="0">
                <a:solidFill>
                  <a:schemeClr val="tx1"/>
                </a:solidFill>
              </a:rPr>
              <a:t>(At least putatively), an exemplary </a:t>
            </a:r>
            <a:r>
              <a:rPr lang="en-GB" sz="1800" b="1" dirty="0">
                <a:solidFill>
                  <a:srgbClr val="0070C0"/>
                </a:solidFill>
              </a:rPr>
              <a:t>biopsychosocial</a:t>
            </a:r>
            <a:r>
              <a:rPr lang="en-GB" sz="1800" dirty="0">
                <a:solidFill>
                  <a:srgbClr val="0070C0"/>
                </a:solidFill>
              </a:rPr>
              <a:t> </a:t>
            </a:r>
            <a:r>
              <a:rPr lang="en-GB" sz="1800" dirty="0">
                <a:solidFill>
                  <a:schemeClr val="tx1"/>
                </a:solidFill>
              </a:rPr>
              <a:t>concept. Variably suggestive of a part-physical and part-mental capacity, a personality or character trait, but also an aspect of agency (only </a:t>
            </a:r>
            <a:r>
              <a:rPr lang="en-GB" sz="1800" i="1" dirty="0">
                <a:solidFill>
                  <a:schemeClr val="tx1"/>
                </a:solidFill>
              </a:rPr>
              <a:t>demonstrable</a:t>
            </a:r>
            <a:r>
              <a:rPr lang="en-GB" sz="1800" dirty="0">
                <a:solidFill>
                  <a:schemeClr val="tx1"/>
                </a:solidFill>
              </a:rPr>
              <a:t> in some kind of social context)  </a:t>
            </a:r>
            <a:endParaRPr lang="en-GB" sz="1800" b="1" dirty="0">
              <a:solidFill>
                <a:schemeClr val="tx1"/>
              </a:solidFill>
            </a:endParaRPr>
          </a:p>
          <a:p>
            <a:pPr>
              <a:buFont typeface="Wingdings" panose="05000000000000000000" pitchFamily="2" charset="2"/>
              <a:buChar char="§"/>
            </a:pPr>
            <a:r>
              <a:rPr lang="en-GB" sz="1800" dirty="0">
                <a:solidFill>
                  <a:schemeClr val="tx1"/>
                </a:solidFill>
              </a:rPr>
              <a:t> also often seen as an </a:t>
            </a:r>
            <a:r>
              <a:rPr lang="en-GB" sz="1800" b="1" dirty="0">
                <a:solidFill>
                  <a:srgbClr val="0070C0"/>
                </a:solidFill>
              </a:rPr>
              <a:t>‘emotional’ </a:t>
            </a:r>
            <a:r>
              <a:rPr lang="en-GB" sz="1800" dirty="0">
                <a:solidFill>
                  <a:schemeClr val="tx1"/>
                </a:solidFill>
              </a:rPr>
              <a:t>dimension (</a:t>
            </a:r>
            <a:r>
              <a:rPr lang="en-GB" sz="1800" dirty="0" err="1">
                <a:solidFill>
                  <a:schemeClr val="tx1"/>
                </a:solidFill>
              </a:rPr>
              <a:t>Passi</a:t>
            </a:r>
            <a:r>
              <a:rPr lang="en-GB" sz="1800" dirty="0">
                <a:solidFill>
                  <a:schemeClr val="tx1"/>
                </a:solidFill>
              </a:rPr>
              <a:t>, 2014)? NB This and the oddly juxtaposed idea it’s a </a:t>
            </a:r>
            <a:r>
              <a:rPr lang="en-GB" sz="1800" b="1" dirty="0">
                <a:solidFill>
                  <a:srgbClr val="0070C0"/>
                </a:solidFill>
              </a:rPr>
              <a:t>competence</a:t>
            </a:r>
            <a:r>
              <a:rPr lang="en-GB" sz="1800" dirty="0">
                <a:solidFill>
                  <a:schemeClr val="tx1"/>
                </a:solidFill>
              </a:rPr>
              <a:t> – and thus by implication something that can be measured and assessed – is reflected in the GMC’s framing </a:t>
            </a:r>
          </a:p>
          <a:p>
            <a:pPr>
              <a:buFont typeface="Wingdings" panose="05000000000000000000" pitchFamily="2" charset="2"/>
              <a:buChar char="§"/>
            </a:pPr>
            <a:r>
              <a:rPr lang="en-GB" sz="1800" dirty="0">
                <a:solidFill>
                  <a:schemeClr val="tx1"/>
                </a:solidFill>
              </a:rPr>
              <a:t> (The presumed negation of resilience) </a:t>
            </a:r>
            <a:r>
              <a:rPr lang="en-GB" sz="1800" b="1" dirty="0">
                <a:solidFill>
                  <a:srgbClr val="0070C0"/>
                </a:solidFill>
              </a:rPr>
              <a:t>burnout</a:t>
            </a:r>
            <a:r>
              <a:rPr lang="en-GB" sz="1800" dirty="0">
                <a:solidFill>
                  <a:schemeClr val="tx1"/>
                </a:solidFill>
              </a:rPr>
              <a:t> - ‘a state of mental and physical exhaustion related to work or care-giving activities’ (Ishak et al, 2013). Resilience in this sense is what stops us from burning out. </a:t>
            </a:r>
          </a:p>
          <a:p>
            <a:r>
              <a:rPr lang="en-GB" sz="1700" dirty="0"/>
              <a:t> </a:t>
            </a:r>
          </a:p>
        </p:txBody>
      </p:sp>
    </p:spTree>
    <p:extLst>
      <p:ext uri="{BB962C8B-B14F-4D97-AF65-F5344CB8AC3E}">
        <p14:creationId xmlns:p14="http://schemas.microsoft.com/office/powerpoint/2010/main" val="30167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D5F8A-29FA-C613-37D3-E17C3F0EA9B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2A13625-6FE5-1793-BA52-2AF2733BCED4}"/>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endParaRPr kumimoji="0" lang="en-GB" sz="2800" b="1" i="0" u="sng"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lang="en-GB" sz="2800" b="1" dirty="0">
                <a:solidFill>
                  <a:prstClr val="black"/>
                </a:solidFill>
                <a:latin typeface="Calibri Light" panose="020F0302020204030204"/>
              </a:rPr>
              <a:t>F</a:t>
            </a:r>
            <a:r>
              <a:rPr kumimoji="0" lang="en-GB" sz="2800" b="0" i="0" u="none" strike="noStrike" kern="1200" cap="none" spc="0" normalizeH="0" baseline="0" noProof="0" dirty="0">
                <a:ln>
                  <a:noFill/>
                </a:ln>
                <a:solidFill>
                  <a:prstClr val="black"/>
                </a:solidFill>
                <a:effectLst/>
                <a:uLnTx/>
                <a:uFillTx/>
                <a:latin typeface="Calibri Light" panose="020F0302020204030204"/>
                <a:ea typeface="+mn-ea"/>
                <a:cs typeface="+mn-cs"/>
              </a:rPr>
              <a:t>or all the attempts at definition, I’d argue there’s a conceptual problem at the heart of our talk of resilience…</a:t>
            </a:r>
          </a:p>
          <a:p>
            <a:pPr marL="0" marR="0" lvl="0" indent="0" algn="l" defTabSz="914400" rtl="0" eaLnBrk="1" fontAlgn="auto" latinLnBrk="0" hangingPunct="1">
              <a:lnSpc>
                <a:spcPct val="85000"/>
              </a:lnSpc>
              <a:spcBef>
                <a:spcPts val="1300"/>
              </a:spcBef>
              <a:spcAft>
                <a:spcPts val="0"/>
              </a:spcAft>
              <a:buClrTx/>
              <a:buSzTx/>
              <a:buFont typeface="Arial" pitchFamily="34" charset="0"/>
              <a:buNone/>
              <a:tabLst/>
              <a:defRPr/>
            </a:pPr>
            <a:r>
              <a:rPr lang="en-GB" sz="2800" dirty="0">
                <a:solidFill>
                  <a:prstClr val="black"/>
                </a:solidFill>
                <a:latin typeface="Calibri Light" panose="020F0302020204030204"/>
              </a:rPr>
              <a:t>… this emerges clearly when we begin to pose basic questions, e.g. :</a:t>
            </a:r>
          </a:p>
          <a:p>
            <a:pPr marR="0" lvl="0" algn="l" defTabSz="914400" rtl="0" eaLnBrk="1" fontAlgn="auto" latinLnBrk="0" hangingPunct="1">
              <a:lnSpc>
                <a:spcPct val="85000"/>
              </a:lnSpc>
              <a:spcBef>
                <a:spcPts val="13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lang="en-GB" sz="2000" dirty="0">
                <a:solidFill>
                  <a:srgbClr val="C00000"/>
                </a:solidFill>
                <a:latin typeface="Calibri Light" panose="020F0302020204030204"/>
              </a:rPr>
              <a:t>      How c</a:t>
            </a: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an I know I’m resilient? </a:t>
            </a:r>
            <a:r>
              <a:rPr kumimoji="0" lang="en-GB" sz="2000" b="0" i="1" u="none" strike="noStrike" kern="1200" cap="none" spc="0" normalizeH="0" baseline="0" noProof="0" dirty="0">
                <a:ln>
                  <a:noFill/>
                </a:ln>
                <a:solidFill>
                  <a:srgbClr val="C00000"/>
                </a:solidFill>
                <a:effectLst/>
                <a:uLnTx/>
                <a:uFillTx/>
                <a:latin typeface="Calibri Light" panose="020F0302020204030204"/>
                <a:ea typeface="+mn-ea"/>
                <a:cs typeface="+mn-cs"/>
              </a:rPr>
              <a:t>When</a:t>
            </a: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 will I know?</a:t>
            </a:r>
          </a:p>
          <a:p>
            <a:pPr marR="0" lvl="0" algn="l" defTabSz="914400" rtl="0" eaLnBrk="1" fontAlgn="auto" latinLnBrk="0" hangingPunct="1">
              <a:lnSpc>
                <a:spcPct val="85000"/>
              </a:lnSpc>
              <a:spcBef>
                <a:spcPts val="13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   </a:t>
            </a:r>
            <a:r>
              <a:rPr lang="en-GB" sz="2000" dirty="0">
                <a:solidFill>
                  <a:srgbClr val="C00000"/>
                </a:solidFill>
                <a:latin typeface="Calibri Light" panose="020F0302020204030204"/>
              </a:rPr>
              <a:t>    How can I tell whether I’m </a:t>
            </a:r>
            <a:r>
              <a:rPr lang="en-GB" sz="2000" i="1" dirty="0">
                <a:solidFill>
                  <a:srgbClr val="C00000"/>
                </a:solidFill>
                <a:latin typeface="Calibri Light" panose="020F0302020204030204"/>
              </a:rPr>
              <a:t>more or less resilient than Y</a:t>
            </a:r>
            <a:r>
              <a:rPr lang="en-GB" sz="2000" dirty="0">
                <a:solidFill>
                  <a:srgbClr val="C00000"/>
                </a:solidFill>
                <a:latin typeface="Calibri Light" panose="020F0302020204030204"/>
              </a:rPr>
              <a:t>? (Does this question even make sense?)</a:t>
            </a:r>
          </a:p>
          <a:p>
            <a:pPr marR="0" lvl="0" algn="l" defTabSz="914400" rtl="0" eaLnBrk="1" fontAlgn="auto" latinLnBrk="0" hangingPunct="1">
              <a:lnSpc>
                <a:spcPct val="85000"/>
              </a:lnSpc>
              <a:spcBef>
                <a:spcPts val="13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       Resilient </a:t>
            </a:r>
            <a:r>
              <a:rPr kumimoji="0" lang="en-GB" sz="2000" b="0" i="1" u="none" strike="noStrike" kern="1200" cap="none" spc="0" normalizeH="0" baseline="0" noProof="0" dirty="0">
                <a:ln>
                  <a:noFill/>
                </a:ln>
                <a:solidFill>
                  <a:srgbClr val="C00000"/>
                </a:solidFill>
                <a:effectLst/>
                <a:uLnTx/>
                <a:uFillTx/>
                <a:latin typeface="Calibri Light" panose="020F0302020204030204"/>
                <a:ea typeface="+mn-ea"/>
                <a:cs typeface="+mn-cs"/>
              </a:rPr>
              <a:t>for what</a:t>
            </a: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 (global v context-specific application)</a:t>
            </a:r>
          </a:p>
          <a:p>
            <a:pPr marR="0" lvl="0" algn="l" defTabSz="914400" rtl="0" eaLnBrk="1" fontAlgn="auto" latinLnBrk="0" hangingPunct="1">
              <a:lnSpc>
                <a:spcPct val="85000"/>
              </a:lnSpc>
              <a:spcBef>
                <a:spcPts val="13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rPr>
              <a:t>       What does a resilient individual look like (even as an ideal type)?  </a:t>
            </a:r>
          </a:p>
          <a:p>
            <a:pPr marL="0" marR="0" lvl="0" indent="0" algn="l" defTabSz="914400" rtl="0" eaLnBrk="1" fontAlgn="auto" latinLnBrk="0" hangingPunct="1">
              <a:lnSpc>
                <a:spcPct val="85000"/>
              </a:lnSpc>
              <a:spcBef>
                <a:spcPts val="1300"/>
              </a:spcBef>
              <a:spcAft>
                <a:spcPts val="0"/>
              </a:spcAft>
              <a:buClrTx/>
              <a:buSzTx/>
              <a:buNone/>
              <a:tabLst/>
              <a:defRPr/>
            </a:pPr>
            <a:r>
              <a:rPr lang="en-GB" sz="2000" dirty="0">
                <a:solidFill>
                  <a:srgbClr val="C00000"/>
                </a:solidFill>
                <a:latin typeface="Calibri Light" panose="020F0302020204030204"/>
              </a:rPr>
              <a:t> </a:t>
            </a:r>
            <a:endParaRPr kumimoji="0" lang="en-GB" sz="2000" b="0" i="0" u="none" strike="noStrike" kern="1200" cap="none" spc="0" normalizeH="0" baseline="0" noProof="0" dirty="0">
              <a:ln>
                <a:noFill/>
              </a:ln>
              <a:solidFill>
                <a:srgbClr val="C00000"/>
              </a:solidFill>
              <a:effectLst/>
              <a:uLnTx/>
              <a:uFillTx/>
              <a:latin typeface="Calibri Light" panose="020F0302020204030204"/>
              <a:ea typeface="+mn-ea"/>
              <a:cs typeface="+mn-cs"/>
            </a:endParaRPr>
          </a:p>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endParaRPr kumimoji="0" lang="en-GB" sz="17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endParaRPr lang="en-GB" dirty="0"/>
          </a:p>
        </p:txBody>
      </p:sp>
    </p:spTree>
    <p:extLst>
      <p:ext uri="{BB962C8B-B14F-4D97-AF65-F5344CB8AC3E}">
        <p14:creationId xmlns:p14="http://schemas.microsoft.com/office/powerpoint/2010/main" val="183384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89C7D-3358-DD42-D1D7-03CA3B15C120}"/>
              </a:ext>
            </a:extLst>
          </p:cNvPr>
          <p:cNvSpPr>
            <a:spLocks noGrp="1"/>
          </p:cNvSpPr>
          <p:nvPr>
            <p:ph type="title"/>
          </p:nvPr>
        </p:nvSpPr>
        <p:spPr/>
        <p:txBody>
          <a:bodyPr>
            <a:normAutofit/>
          </a:bodyPr>
          <a:lstStyle/>
          <a:p>
            <a:r>
              <a:rPr lang="en-GB" sz="3600" dirty="0"/>
              <a:t>(2) Using a genealogical approach to try to unpack resilience </a:t>
            </a:r>
          </a:p>
        </p:txBody>
      </p:sp>
      <p:sp>
        <p:nvSpPr>
          <p:cNvPr id="3" name="Content Placeholder 2">
            <a:extLst>
              <a:ext uri="{FF2B5EF4-FFF2-40B4-BE49-F238E27FC236}">
                <a16:creationId xmlns:a16="http://schemas.microsoft.com/office/drawing/2014/main" id="{F8A8C6C8-B01F-9910-B757-4AB2EBA50E32}"/>
              </a:ext>
            </a:extLst>
          </p:cNvPr>
          <p:cNvSpPr>
            <a:spLocks noGrp="1"/>
          </p:cNvSpPr>
          <p:nvPr>
            <p:ph idx="1"/>
          </p:nvPr>
        </p:nvSpPr>
        <p:spPr/>
        <p:txBody>
          <a:bodyPr>
            <a:normAutofit lnSpcReduction="10000"/>
          </a:bodyPr>
          <a:lstStyle/>
          <a:p>
            <a:pPr>
              <a:lnSpc>
                <a:spcPct val="107000"/>
              </a:lnSpc>
              <a:spcAft>
                <a:spcPts val="800"/>
              </a:spcAft>
              <a:buFont typeface="Arial" panose="020B0604020202020204" pitchFamily="34" charset="0"/>
              <a:buChar char="•"/>
            </a:pPr>
            <a:r>
              <a:rPr lang="en-GB" sz="2400" dirty="0">
                <a:effectLst/>
                <a:latin typeface="Calibri" panose="020F0502020204030204" pitchFamily="34" charset="0"/>
                <a:ea typeface="Calibri" panose="020F0502020204030204" pitchFamily="34" charset="0"/>
                <a:cs typeface="Times New Roman" panose="02020603050405020304" pitchFamily="18" charset="0"/>
              </a:rPr>
              <a:t> Established methodological tack within sociology of medicine/ health - pioneered by David Armstrong (1999, 2009) drawing on a wider Foucauldian power/ knowledge perspective (Foucault, 1980). </a:t>
            </a:r>
          </a:p>
          <a:p>
            <a:pPr>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 Central</a:t>
            </a:r>
            <a:r>
              <a:rPr lang="en-GB" sz="2400" dirty="0">
                <a:effectLst/>
                <a:latin typeface="Calibri" panose="020F0502020204030204" pitchFamily="34" charset="0"/>
                <a:ea typeface="Calibri" panose="020F0502020204030204" pitchFamily="34" charset="0"/>
                <a:cs typeface="Times New Roman" panose="02020603050405020304" pitchFamily="18" charset="0"/>
              </a:rPr>
              <a:t> idea is to try to elucidate a ‘history of the present’ </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explore how key concepts become sedimented &amp; ‘black-boxed’ in contemporary discourse</a:t>
            </a:r>
          </a:p>
          <a:p>
            <a:pPr>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 ‘Resilience’ offers itself as a promising candidate here because, as we’ll see, its use in medical education and allied fields is relatively new &amp; has ‘exploded’ quantitively over recent years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7707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7A975-3053-81F6-1A5B-3E624CBDDB23}"/>
              </a:ext>
            </a:extLst>
          </p:cNvPr>
          <p:cNvSpPr>
            <a:spLocks noGrp="1"/>
          </p:cNvSpPr>
          <p:nvPr>
            <p:ph type="title"/>
          </p:nvPr>
        </p:nvSpPr>
        <p:spPr>
          <a:xfrm>
            <a:off x="588809" y="-335354"/>
            <a:ext cx="10772775" cy="1658198"/>
          </a:xfrm>
        </p:spPr>
        <p:txBody>
          <a:bodyPr>
            <a:normAutofit/>
          </a:bodyPr>
          <a:lstStyle/>
          <a:p>
            <a:r>
              <a:rPr lang="en-GB" sz="3600" dirty="0"/>
              <a:t>Genealogy (cont’d) (a) conceptual bifurcation</a:t>
            </a:r>
          </a:p>
        </p:txBody>
      </p:sp>
      <p:sp>
        <p:nvSpPr>
          <p:cNvPr id="3" name="Content Placeholder 2">
            <a:extLst>
              <a:ext uri="{FF2B5EF4-FFF2-40B4-BE49-F238E27FC236}">
                <a16:creationId xmlns:a16="http://schemas.microsoft.com/office/drawing/2014/main" id="{B7E16407-D956-B7D6-5A2B-790EB693042E}"/>
              </a:ext>
            </a:extLst>
          </p:cNvPr>
          <p:cNvSpPr>
            <a:spLocks noGrp="1"/>
          </p:cNvSpPr>
          <p:nvPr>
            <p:ph idx="1"/>
          </p:nvPr>
        </p:nvSpPr>
        <p:spPr>
          <a:xfrm>
            <a:off x="505415" y="1192696"/>
            <a:ext cx="10753725" cy="5879615"/>
          </a:xfrm>
        </p:spPr>
        <p:txBody>
          <a:bodyPr>
            <a:normAutofit fontScale="62500" lnSpcReduction="20000"/>
          </a:bodyPr>
          <a:lstStyle/>
          <a:p>
            <a:pPr>
              <a:buFont typeface="Wingdings" panose="05000000000000000000" pitchFamily="2" charset="2"/>
              <a:buChar char="v"/>
            </a:pPr>
            <a:r>
              <a:rPr lang="en-GB" dirty="0"/>
              <a:t>first appears in the English language  early 17</a:t>
            </a:r>
            <a:r>
              <a:rPr lang="en-GB" baseline="30000" dirty="0"/>
              <a:t>th</a:t>
            </a:r>
            <a:r>
              <a:rPr lang="en-GB" dirty="0"/>
              <a:t>. Century. D</a:t>
            </a:r>
            <a:r>
              <a:rPr lang="en-US" dirty="0" err="1"/>
              <a:t>erived</a:t>
            </a:r>
            <a:r>
              <a:rPr lang="en-US" dirty="0"/>
              <a:t> from Latin verb </a:t>
            </a:r>
            <a:r>
              <a:rPr lang="en-US" i="1" dirty="0" err="1"/>
              <a:t>resilire</a:t>
            </a:r>
            <a:r>
              <a:rPr lang="en-US" i="1" dirty="0"/>
              <a:t> – to leap, jump, rebound or recoil</a:t>
            </a:r>
            <a:r>
              <a:rPr lang="en-US" dirty="0"/>
              <a:t> (Concise Oxford Dictionary). NB In its classical usage latter often had negative connotations (Alexander 2013)</a:t>
            </a:r>
          </a:p>
          <a:p>
            <a:pPr>
              <a:buFont typeface="Wingdings" panose="05000000000000000000" pitchFamily="2" charset="2"/>
              <a:buChar char="v"/>
            </a:pPr>
            <a:r>
              <a:rPr lang="en-GB" sz="2400" dirty="0">
                <a:effectLst/>
                <a:latin typeface="Calibri" panose="020F0502020204030204" pitchFamily="34" charset="0"/>
                <a:ea typeface="Calibri" panose="020F0502020204030204" pitchFamily="34" charset="0"/>
                <a:cs typeface="Times New Roman" panose="02020603050405020304" pitchFamily="18" charset="0"/>
              </a:rPr>
              <a:t>initial scholarly use within early modern scientific descriptions (e.g.</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sz="2400" dirty="0">
                <a:effectLst/>
                <a:latin typeface="Calibri" panose="020F0502020204030204" pitchFamily="34" charset="0"/>
                <a:ea typeface="Calibri" panose="020F0502020204030204" pitchFamily="34" charset="0"/>
                <a:cs typeface="Times New Roman" panose="02020603050405020304" pitchFamily="18" charset="0"/>
              </a:rPr>
              <a:t>Francis Bacon) of elemental natural phenomena such as the elasticity of liquids and gasses and the ‘springiness’ of solid objects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Hellige</a:t>
            </a:r>
            <a:r>
              <a:rPr lang="en-GB" sz="2400" dirty="0">
                <a:effectLst/>
                <a:latin typeface="Calibri" panose="020F0502020204030204" pitchFamily="34" charset="0"/>
                <a:ea typeface="Calibri" panose="020F0502020204030204" pitchFamily="34" charset="0"/>
                <a:cs typeface="Times New Roman" panose="02020603050405020304" pitchFamily="18" charset="0"/>
              </a:rPr>
              <a:t>, 2018) </a:t>
            </a:r>
          </a:p>
          <a:p>
            <a:pPr>
              <a:buFont typeface="Wingdings" panose="05000000000000000000" pitchFamily="2" charset="2"/>
              <a:buChar char="v"/>
            </a:pPr>
            <a:r>
              <a:rPr lang="en-GB" dirty="0">
                <a:latin typeface="Calibri" panose="020F0502020204030204" pitchFamily="34" charset="0"/>
                <a:ea typeface="Calibri" panose="020F0502020204030204" pitchFamily="34" charset="0"/>
                <a:cs typeface="Times New Roman" panose="02020603050405020304" pitchFamily="18" charset="0"/>
              </a:rPr>
              <a:t> Later a key bifurcation between  (1) s</a:t>
            </a:r>
            <a:r>
              <a:rPr lang="en-GB" sz="2400" i="1" dirty="0">
                <a:effectLst/>
                <a:latin typeface="Calibri" panose="020F0502020204030204" pitchFamily="34" charset="0"/>
                <a:ea typeface="Calibri" panose="020F0502020204030204" pitchFamily="34" charset="0"/>
                <a:cs typeface="Times New Roman" panose="02020603050405020304" pitchFamily="18" charset="0"/>
              </a:rPr>
              <a:t>pecific and precise statistical</a:t>
            </a:r>
            <a:r>
              <a:rPr lang="en-GB" sz="2400" dirty="0">
                <a:effectLst/>
                <a:latin typeface="Calibri" panose="020F0502020204030204" pitchFamily="34" charset="0"/>
                <a:ea typeface="Calibri" panose="020F0502020204030204" pitchFamily="34" charset="0"/>
                <a:cs typeface="Times New Roman" panose="02020603050405020304" pitchFamily="18" charset="0"/>
              </a:rPr>
              <a:t> sense in the context of emergent applied material sciences, including naval architecture, mechanics and engineering. (2) A parallel, but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looser and more metaphorical usage</a:t>
            </a:r>
            <a:r>
              <a:rPr lang="en-GB" sz="2400" dirty="0">
                <a:effectLst/>
                <a:latin typeface="Calibri" panose="020F0502020204030204" pitchFamily="34" charset="0"/>
                <a:ea typeface="Calibri" panose="020F0502020204030204" pitchFamily="34" charset="0"/>
                <a:cs typeface="Times New Roman" panose="02020603050405020304" pitchFamily="18" charset="0"/>
              </a:rPr>
              <a:t> in literary and theological contexts from the early 18</a:t>
            </a:r>
            <a:r>
              <a:rPr lang="en-GB"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GB" sz="2400" dirty="0">
                <a:effectLst/>
                <a:latin typeface="Calibri" panose="020F0502020204030204" pitchFamily="34" charset="0"/>
                <a:ea typeface="Calibri" panose="020F0502020204030204" pitchFamily="34" charset="0"/>
                <a:cs typeface="Times New Roman" panose="02020603050405020304" pitchFamily="18" charset="0"/>
              </a:rPr>
              <a:t> century began to applied to (usually human) character</a:t>
            </a:r>
          </a:p>
          <a:p>
            <a:pPr>
              <a:buFont typeface="Wingdings" panose="05000000000000000000" pitchFamily="2" charset="2"/>
              <a:buChar char="v"/>
            </a:pPr>
            <a:r>
              <a:rPr lang="en-GB" sz="2400" dirty="0">
                <a:effectLst/>
                <a:latin typeface="Calibri" panose="020F0502020204030204" pitchFamily="34" charset="0"/>
                <a:ea typeface="Calibri" panose="020F0502020204030204" pitchFamily="34" charset="0"/>
                <a:cs typeface="Times New Roman" panose="02020603050405020304" pitchFamily="18" charset="0"/>
              </a:rPr>
              <a:t>Early example of (1) description of the properties of timber published in 1818 (</a:t>
            </a:r>
            <a:r>
              <a:rPr lang="en-GB" sz="2400" dirty="0" err="1">
                <a:effectLst/>
                <a:latin typeface="Calibri" panose="020F0502020204030204" pitchFamily="34" charset="0"/>
                <a:ea typeface="Calibri" panose="020F0502020204030204" pitchFamily="34" charset="0"/>
                <a:cs typeface="Times New Roman" panose="02020603050405020304" pitchFamily="18" charset="0"/>
              </a:rPr>
              <a:t>McAslan</a:t>
            </a:r>
            <a:r>
              <a:rPr lang="en-GB" sz="2400" dirty="0">
                <a:effectLst/>
                <a:latin typeface="Calibri" panose="020F0502020204030204" pitchFamily="34" charset="0"/>
                <a:ea typeface="Calibri" panose="020F0502020204030204" pitchFamily="34" charset="0"/>
                <a:cs typeface="Times New Roman" panose="02020603050405020304" pitchFamily="18" charset="0"/>
              </a:rPr>
              <a:t>, 2011). </a:t>
            </a:r>
            <a:r>
              <a:rPr lang="en-GB" dirty="0">
                <a:latin typeface="Calibri" panose="020F0502020204030204" pitchFamily="34" charset="0"/>
                <a:ea typeface="Calibri" panose="020F0502020204030204" pitchFamily="34" charset="0"/>
                <a:cs typeface="Times New Roman" panose="02020603050405020304" pitchFamily="18" charset="0"/>
              </a:rPr>
              <a:t>By 1860s has become </a:t>
            </a:r>
            <a:r>
              <a:rPr lang="en-GB" sz="2400" dirty="0">
                <a:effectLst/>
                <a:latin typeface="Calibri" panose="020F0502020204030204" pitchFamily="34" charset="0"/>
                <a:ea typeface="Calibri" panose="020F0502020204030204" pitchFamily="34" charset="0"/>
                <a:cs typeface="Times New Roman" panose="02020603050405020304" pitchFamily="18" charset="0"/>
              </a:rPr>
              <a:t>an accepted technical standard </a:t>
            </a:r>
            <a:r>
              <a:rPr lang="en-GB" sz="2400" dirty="0">
                <a:effectLst/>
                <a:latin typeface="Calibri" panose="020F0502020204030204" pitchFamily="34" charset="0"/>
                <a:ea typeface="Calibri" panose="020F0502020204030204" pitchFamily="34" charset="0"/>
              </a:rPr>
              <a:t>– the ‘modulus of resistance’ – within the </a:t>
            </a:r>
            <a:r>
              <a:rPr lang="en-GB" sz="2400" i="1" dirty="0">
                <a:effectLst/>
                <a:latin typeface="Calibri" panose="020F0502020204030204" pitchFamily="34" charset="0"/>
                <a:ea typeface="Calibri" panose="020F0502020204030204" pitchFamily="34" charset="0"/>
              </a:rPr>
              <a:t>Manual of Civil Engineering </a:t>
            </a:r>
            <a:r>
              <a:rPr lang="en-GB" sz="2400" dirty="0">
                <a:effectLst/>
                <a:latin typeface="Calibri" panose="020F0502020204030204" pitchFamily="34" charset="0"/>
                <a:ea typeface="Calibri" panose="020F0502020204030204" pitchFamily="34" charset="0"/>
              </a:rPr>
              <a:t>issued by the UK’s Institute of Civil Engineers’. Later(Merriman, 1885) defined  as </a:t>
            </a:r>
            <a:r>
              <a:rPr lang="en-GB" sz="2400" b="1" dirty="0">
                <a:solidFill>
                  <a:srgbClr val="C00000"/>
                </a:solidFill>
                <a:effectLst/>
                <a:latin typeface="Calibri" panose="020F0502020204030204" pitchFamily="34" charset="0"/>
                <a:ea typeface="Calibri" panose="020F0502020204030204" pitchFamily="34" charset="0"/>
              </a:rPr>
              <a:t>‘the measure of a material to withstand impact… the higher resilience of a material, the greater [is] its capacity to endure work that may be performed upon </a:t>
            </a:r>
            <a:r>
              <a:rPr lang="en-GB" sz="2400" dirty="0">
                <a:solidFill>
                  <a:schemeClr val="tx1"/>
                </a:solidFill>
                <a:effectLst/>
                <a:latin typeface="Calibri" panose="020F0502020204030204" pitchFamily="34" charset="0"/>
                <a:ea typeface="Calibri" panose="020F0502020204030204" pitchFamily="34" charset="0"/>
              </a:rPr>
              <a:t>it’</a:t>
            </a:r>
          </a:p>
          <a:p>
            <a:pPr>
              <a:buFont typeface="Wingdings" panose="05000000000000000000" pitchFamily="2" charset="2"/>
              <a:buChar char="v"/>
            </a:pPr>
            <a:r>
              <a:rPr lang="en-GB" dirty="0">
                <a:solidFill>
                  <a:schemeClr val="tx1"/>
                </a:solidFill>
                <a:latin typeface="Calibri" panose="020F0502020204030204" pitchFamily="34" charset="0"/>
                <a:ea typeface="Calibri" panose="020F0502020204030204" pitchFamily="34" charset="0"/>
              </a:rPr>
              <a:t>This remains how the term is generally deployed within the</a:t>
            </a:r>
          </a:p>
          <a:p>
            <a:pPr marL="0" indent="0">
              <a:buNone/>
            </a:pPr>
            <a:r>
              <a:rPr lang="en-GB" dirty="0">
                <a:solidFill>
                  <a:schemeClr val="tx1"/>
                </a:solidFill>
                <a:latin typeface="Calibri" panose="020F0502020204030204" pitchFamily="34" charset="0"/>
                <a:ea typeface="Calibri" panose="020F0502020204030204" pitchFamily="34" charset="0"/>
              </a:rPr>
              <a:t> material and physical sciences e.g. </a:t>
            </a:r>
            <a:r>
              <a:rPr lang="en-GB" sz="2400" b="1" dirty="0">
                <a:solidFill>
                  <a:schemeClr val="accent1"/>
                </a:solidFill>
              </a:rPr>
              <a:t>‘</a:t>
            </a:r>
            <a:r>
              <a:rPr lang="en-US" sz="2400" b="1" dirty="0">
                <a:solidFill>
                  <a:schemeClr val="accent1"/>
                </a:solidFill>
                <a:latin typeface="-apple-system"/>
              </a:rPr>
              <a:t>T</a:t>
            </a:r>
            <a:r>
              <a:rPr lang="en-US" sz="2400" b="1" i="0" dirty="0">
                <a:solidFill>
                  <a:schemeClr val="accent1"/>
                </a:solidFill>
                <a:effectLst/>
                <a:latin typeface="-apple-system"/>
              </a:rPr>
              <a:t>he total elastic strain</a:t>
            </a:r>
          </a:p>
          <a:p>
            <a:pPr marL="0" indent="0">
              <a:buNone/>
            </a:pPr>
            <a:r>
              <a:rPr lang="en-US" sz="2400" b="1" i="0" dirty="0">
                <a:solidFill>
                  <a:schemeClr val="accent1"/>
                </a:solidFill>
                <a:effectLst/>
                <a:latin typeface="-apple-system"/>
              </a:rPr>
              <a:t> energy which can be stored in the given volume of metal </a:t>
            </a:r>
          </a:p>
          <a:p>
            <a:pPr marL="0" indent="0">
              <a:buNone/>
            </a:pPr>
            <a:r>
              <a:rPr lang="en-US" sz="2400" b="1" i="0" dirty="0">
                <a:solidFill>
                  <a:schemeClr val="accent1"/>
                </a:solidFill>
                <a:effectLst/>
                <a:latin typeface="-apple-system"/>
              </a:rPr>
              <a:t>and can be released after unloading’ </a:t>
            </a:r>
            <a:r>
              <a:rPr lang="en-US" sz="2400" i="0" dirty="0">
                <a:solidFill>
                  <a:schemeClr val="tx1"/>
                </a:solidFill>
                <a:effectLst/>
                <a:latin typeface="-apple-system"/>
              </a:rPr>
              <a:t>(Civil. Digital com website)</a:t>
            </a:r>
          </a:p>
          <a:p>
            <a:pPr marL="0" indent="0">
              <a:buNone/>
            </a:pPr>
            <a:endParaRPr lang="en-US" sz="2400" i="0" dirty="0">
              <a:solidFill>
                <a:schemeClr val="tx1"/>
              </a:solidFill>
              <a:effectLst/>
              <a:latin typeface="-apple-system"/>
            </a:endParaRPr>
          </a:p>
          <a:p>
            <a:pPr>
              <a:buFont typeface="Wingdings" panose="05000000000000000000" pitchFamily="2" charset="2"/>
              <a:buChar char="v"/>
            </a:pPr>
            <a:r>
              <a:rPr lang="en-US" sz="2400" dirty="0">
                <a:solidFill>
                  <a:schemeClr val="tx1"/>
                </a:solidFill>
                <a:effectLst/>
                <a:latin typeface="-apple-system"/>
                <a:ea typeface="Calibri" panose="020F0502020204030204" pitchFamily="34" charset="0"/>
              </a:rPr>
              <a:t>Meanwhile, resilience (or at times its close cognate ‘resiliency’)</a:t>
            </a:r>
          </a:p>
          <a:p>
            <a:pPr marL="0" indent="0">
              <a:buNone/>
            </a:pPr>
            <a:r>
              <a:rPr lang="en-US" dirty="0">
                <a:solidFill>
                  <a:schemeClr val="tx1"/>
                </a:solidFill>
                <a:latin typeface="-apple-system"/>
                <a:ea typeface="Calibri" panose="020F0502020204030204" pitchFamily="34" charset="0"/>
              </a:rPr>
              <a:t>used in sense (2) to connate overall elasticity e.g. S T </a:t>
            </a:r>
            <a:r>
              <a:rPr lang="en-GB" sz="2400" dirty="0">
                <a:effectLst/>
                <a:latin typeface="Calibri" panose="020F0502020204030204" pitchFamily="34" charset="0"/>
                <a:ea typeface="Calibri" panose="020F0502020204030204" pitchFamily="34" charset="0"/>
                <a:cs typeface="Times New Roman" panose="02020603050405020304" pitchFamily="18" charset="0"/>
              </a:rPr>
              <a:t>Coleridge’s </a:t>
            </a:r>
            <a:r>
              <a:rPr lang="en-GB" sz="2400" i="1" dirty="0">
                <a:effectLst/>
                <a:latin typeface="Calibri" panose="020F0502020204030204" pitchFamily="34" charset="0"/>
                <a:ea typeface="Calibri" panose="020F0502020204030204" pitchFamily="34" charset="0"/>
                <a:cs typeface="Times New Roman" panose="02020603050405020304" pitchFamily="18" charset="0"/>
              </a:rPr>
              <a:t>Hymn of </a:t>
            </a:r>
          </a:p>
          <a:p>
            <a:pPr marL="0" indent="0">
              <a:buNone/>
            </a:pPr>
            <a:r>
              <a:rPr lang="en-GB" sz="2400" i="1" dirty="0">
                <a:effectLst/>
                <a:latin typeface="Calibri" panose="020F0502020204030204" pitchFamily="34" charset="0"/>
                <a:ea typeface="Calibri" panose="020F0502020204030204" pitchFamily="34" charset="0"/>
                <a:cs typeface="Times New Roman" panose="02020603050405020304" pitchFamily="18" charset="0"/>
              </a:rPr>
              <a:t>the Earth </a:t>
            </a:r>
            <a:r>
              <a:rPr lang="en-GB" sz="2400" dirty="0">
                <a:effectLst/>
                <a:latin typeface="Calibri" panose="020F0502020204030204" pitchFamily="34" charset="0"/>
                <a:ea typeface="Calibri" panose="020F0502020204030204" pitchFamily="34" charset="0"/>
                <a:cs typeface="Times New Roman" panose="02020603050405020304" pitchFamily="18" charset="0"/>
              </a:rPr>
              <a:t>(1834) </a:t>
            </a:r>
            <a:r>
              <a:rPr lang="en-GB" dirty="0">
                <a:latin typeface="Calibri" panose="020F0502020204030204" pitchFamily="34" charset="0"/>
                <a:ea typeface="Calibri" panose="020F0502020204030204" pitchFamily="34" charset="0"/>
                <a:cs typeface="Times New Roman" panose="02020603050405020304" pitchFamily="18" charset="0"/>
              </a:rPr>
              <a:t>in ways that could be either positive (</a:t>
            </a:r>
            <a:r>
              <a:rPr lang="en-GB" sz="2400" dirty="0">
                <a:effectLst/>
                <a:latin typeface="Calibri" panose="020F0502020204030204" pitchFamily="34" charset="0"/>
                <a:ea typeface="Calibri" panose="020F0502020204030204" pitchFamily="34" charset="0"/>
                <a:cs typeface="Times New Roman" panose="02020603050405020304" pitchFamily="18" charset="0"/>
              </a:rPr>
              <a:t>fortitude) or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negative (fickleness) (Alexander, 2013). </a:t>
            </a:r>
            <a:endPar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GB"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Wingdings" panose="05000000000000000000" pitchFamily="2" charset="2"/>
              <a:buChar char="v"/>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US" dirty="0"/>
          </a:p>
          <a:p>
            <a:pPr>
              <a:buFont typeface="Wingdings" panose="05000000000000000000" pitchFamily="2" charset="2"/>
              <a:buChar char="v"/>
            </a:pPr>
            <a:endParaRPr lang="en-GB" i="1" dirty="0"/>
          </a:p>
        </p:txBody>
      </p:sp>
      <p:pic>
        <p:nvPicPr>
          <p:cNvPr id="4" name="Picture 3">
            <a:extLst>
              <a:ext uri="{FF2B5EF4-FFF2-40B4-BE49-F238E27FC236}">
                <a16:creationId xmlns:a16="http://schemas.microsoft.com/office/drawing/2014/main" id="{A3C2BB94-39E4-B11B-772D-7D0FFF15616B}"/>
              </a:ext>
            </a:extLst>
          </p:cNvPr>
          <p:cNvPicPr>
            <a:picLocks noChangeAspect="1"/>
          </p:cNvPicPr>
          <p:nvPr/>
        </p:nvPicPr>
        <p:blipFill>
          <a:blip r:embed="rId2"/>
          <a:stretch>
            <a:fillRect/>
          </a:stretch>
        </p:blipFill>
        <p:spPr>
          <a:xfrm>
            <a:off x="5882277" y="3567746"/>
            <a:ext cx="4788505" cy="3124499"/>
          </a:xfrm>
          <a:prstGeom prst="rect">
            <a:avLst/>
          </a:prstGeom>
        </p:spPr>
      </p:pic>
    </p:spTree>
    <p:extLst>
      <p:ext uri="{BB962C8B-B14F-4D97-AF65-F5344CB8AC3E}">
        <p14:creationId xmlns:p14="http://schemas.microsoft.com/office/powerpoint/2010/main" val="87176084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TM03457491[[fn=Metropolitan]]</Template>
  <TotalTime>5016</TotalTime>
  <Words>4775</Words>
  <Application>Microsoft Office PowerPoint</Application>
  <PresentationFormat>Widescreen</PresentationFormat>
  <Paragraphs>192</Paragraphs>
  <Slides>25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Abadi</vt:lpstr>
      <vt:lpstr>-apple-system</vt:lpstr>
      <vt:lpstr>Arial</vt:lpstr>
      <vt:lpstr>Calibri</vt:lpstr>
      <vt:lpstr>Calibri Light</vt:lpstr>
      <vt:lpstr>Courier New</vt:lpstr>
      <vt:lpstr>Wingdings</vt:lpstr>
      <vt:lpstr>Metropolitan</vt:lpstr>
      <vt:lpstr>Office Theme</vt:lpstr>
      <vt:lpstr>Why we should stop talking about “resilience” Exploring the potential of 'resourcefulness' to help medical students learn how to flourish amid adversity</vt:lpstr>
      <vt:lpstr>Outline for today’s talk </vt:lpstr>
      <vt:lpstr>(1) Resilience and our students</vt:lpstr>
      <vt:lpstr>Resilience and our students (cont’d)</vt:lpstr>
      <vt:lpstr>PowerPoint Presentation</vt:lpstr>
      <vt:lpstr>How else is ‘resilience’ framed in our field?</vt:lpstr>
      <vt:lpstr>PowerPoint Presentation</vt:lpstr>
      <vt:lpstr>(2) Using a genealogical approach to try to unpack resilience </vt:lpstr>
      <vt:lpstr>Genealogy (cont’d) (a) conceptual bifurcation</vt:lpstr>
      <vt:lpstr>Genealogy (cont’d) – (b) importation via the human sciences into medical education discourse</vt:lpstr>
      <vt:lpstr>Genealogy (cont’d) – (c) resilience goes viral in an educational context</vt:lpstr>
      <vt:lpstr>Search results for PubMed</vt:lpstr>
      <vt:lpstr>What are we to make of such findings? </vt:lpstr>
      <vt:lpstr>(3) Three (sociologically-informed) approaches to critiquing the trope of resilience</vt:lpstr>
      <vt:lpstr>Critique (a) intrinsically extracts from the social</vt:lpstr>
      <vt:lpstr>Critique (b) talking resilience up reinforces neo-liberal narratives of desituated responsibility</vt:lpstr>
      <vt:lpstr>Critique (c) implicates a singular temporal order – I can never prove my resilience, if I fail I am lost</vt:lpstr>
      <vt:lpstr>(4) After resilience… resourcefulness?</vt:lpstr>
      <vt:lpstr>Why resourcefulness? (cont’d)</vt:lpstr>
      <vt:lpstr>What does the resourceful medical student look like (as an ideal type)? </vt:lpstr>
      <vt:lpstr>(5) Teaching and assessing resourcefulness from a BeSS perspective (a) teaching</vt:lpstr>
      <vt:lpstr>Teaching and assessing resourcefulness from a BeSS perspective (b) assessment</vt:lpstr>
      <vt:lpstr>PowerPoint Presentation</vt:lpstr>
      <vt:lpstr>References</vt:lpstr>
      <vt:lpstr>References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we should stop talking about “resilience” Exploring the potential of 'resourcefulness' as a more useful concept to help medical students learn how to flourish amid adversity</dc:title>
  <dc:creator>paul stronge</dc:creator>
  <cp:lastModifiedBy>Paul Stronge</cp:lastModifiedBy>
  <cp:revision>13</cp:revision>
  <cp:lastPrinted>2023-03-07T13:35:39Z</cp:lastPrinted>
  <dcterms:created xsi:type="dcterms:W3CDTF">2023-02-27T09:42:43Z</dcterms:created>
  <dcterms:modified xsi:type="dcterms:W3CDTF">2023-03-07T13:55:17Z</dcterms:modified>
</cp:coreProperties>
</file>